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82" r:id="rId5"/>
    <p:sldId id="283" r:id="rId6"/>
    <p:sldId id="262" r:id="rId7"/>
    <p:sldId id="263" r:id="rId8"/>
    <p:sldId id="281" r:id="rId9"/>
    <p:sldId id="274" r:id="rId10"/>
    <p:sldId id="260" r:id="rId11"/>
    <p:sldId id="264" r:id="rId12"/>
    <p:sldId id="265" r:id="rId13"/>
    <p:sldId id="266" r:id="rId14"/>
    <p:sldId id="267" r:id="rId15"/>
    <p:sldId id="268" r:id="rId16"/>
    <p:sldId id="269" r:id="rId17"/>
    <p:sldId id="270" r:id="rId18"/>
    <p:sldId id="271" r:id="rId19"/>
    <p:sldId id="278" r:id="rId20"/>
    <p:sldId id="279" r:id="rId21"/>
    <p:sldId id="280" r:id="rId22"/>
    <p:sldId id="276" r:id="rId2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CEA796-AE9A-44FB-9D76-0C82A9A54F60}" v="70" dt="2023-05-05T13:20:34.040"/>
  </p1510:revLst>
</p1510:revInfo>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Помір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Помір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982FF0-0A49-C49F-8C72-83ACF5956465}"/>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CF09C8D5-7221-DDA1-AB09-3BF43D502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69626857-5762-6815-5BAE-89C583E9FB15}"/>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5" name="Місце для нижнього колонтитула 4">
            <a:extLst>
              <a:ext uri="{FF2B5EF4-FFF2-40B4-BE49-F238E27FC236}">
                <a16:creationId xmlns:a16="http://schemas.microsoft.com/office/drawing/2014/main" id="{00CBB3AB-93E5-0F2D-2044-17E37F106424}"/>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0E6A0245-82D3-9849-9816-27A65B1E0FBA}"/>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2129177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7B3A7F-2196-93E6-38B7-4C5F6B577C8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C85E3644-A3B1-61F7-E752-EDD832053D3E}"/>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9245985-3E4B-B8FF-9CF9-7032DA3410E3}"/>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5" name="Місце для нижнього колонтитула 4">
            <a:extLst>
              <a:ext uri="{FF2B5EF4-FFF2-40B4-BE49-F238E27FC236}">
                <a16:creationId xmlns:a16="http://schemas.microsoft.com/office/drawing/2014/main" id="{E6D02A3E-7887-156D-57C0-376AD3772F6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BC9495E1-5373-653B-09B4-AEC9B41EA983}"/>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133537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0A10E7BD-369D-1850-CE3F-C25C32283457}"/>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B575F76B-9A9D-2124-D478-41C5EB5CBA8E}"/>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29E7DDF-EF34-2D58-D257-44D03EBBC3E4}"/>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5" name="Місце для нижнього колонтитула 4">
            <a:extLst>
              <a:ext uri="{FF2B5EF4-FFF2-40B4-BE49-F238E27FC236}">
                <a16:creationId xmlns:a16="http://schemas.microsoft.com/office/drawing/2014/main" id="{E5470DC3-0B6F-2513-853A-2F24F2A24C49}"/>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2BB1A3B-11FE-ADF1-DCAC-76D9DE369BFC}"/>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281980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A87B12-8A12-553F-2F54-2EAAABB0E8CB}"/>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3AE4AC12-5F1D-F9D6-B81E-E648E3B808C1}"/>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E582D07E-BEFB-0F96-6DC7-D26234DA2975}"/>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5" name="Місце для нижнього колонтитула 4">
            <a:extLst>
              <a:ext uri="{FF2B5EF4-FFF2-40B4-BE49-F238E27FC236}">
                <a16:creationId xmlns:a16="http://schemas.microsoft.com/office/drawing/2014/main" id="{265549F0-9548-322C-847B-C49B6D85684B}"/>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ABFA344-C548-65D1-9C35-96910D7A9B30}"/>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14781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E5D567-34BD-8C15-DC91-AA3205182621}"/>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AB343781-229F-5491-44A1-AE63AC1D6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7CF88F29-95C4-FFD8-8759-E06B314D9E27}"/>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5" name="Місце для нижнього колонтитула 4">
            <a:extLst>
              <a:ext uri="{FF2B5EF4-FFF2-40B4-BE49-F238E27FC236}">
                <a16:creationId xmlns:a16="http://schemas.microsoft.com/office/drawing/2014/main" id="{254C12BC-25C3-CA64-0890-BC76CAF164EC}"/>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7393A0B-A4D9-41BB-91FC-52425DE0FDAC}"/>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1818971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849296-968D-F729-1E8E-5DCFDD4B9B0C}"/>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DB32BBDE-1C31-BAA6-9761-69D5500D874D}"/>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C32D5C0D-F054-27D7-B4E2-CC3BDFA885CB}"/>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91940B4A-95CD-DB17-ED03-C428D70D4E3E}"/>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6" name="Місце для нижнього колонтитула 5">
            <a:extLst>
              <a:ext uri="{FF2B5EF4-FFF2-40B4-BE49-F238E27FC236}">
                <a16:creationId xmlns:a16="http://schemas.microsoft.com/office/drawing/2014/main" id="{76E98EAA-0973-DF25-24AB-A4B0623FBB6C}"/>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6496A646-104C-098D-F587-2D3D18B9091F}"/>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109885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96E87E-04B6-589D-CD9A-DF504DBB0C83}"/>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56A8A377-4F59-092E-8D2F-72E08FF7F2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E4C0F2D4-A578-975C-4F1D-B2CCBE88BC5D}"/>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92B5E137-9957-DD1E-3C0E-F7BFF2FB0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401ED6C5-6291-A752-A783-15053E04F325}"/>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38C123D7-1523-5664-04CC-C33830B6C427}"/>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8" name="Місце для нижнього колонтитула 7">
            <a:extLst>
              <a:ext uri="{FF2B5EF4-FFF2-40B4-BE49-F238E27FC236}">
                <a16:creationId xmlns:a16="http://schemas.microsoft.com/office/drawing/2014/main" id="{E5C03835-124D-C08B-DFB5-C0BEEEDBDCEC}"/>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C7D6D699-579F-D0D4-7F09-3CDCC9B06571}"/>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3153609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AA2404-C4F7-BBB1-D944-B0E8ED6EC558}"/>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6E015C7B-054D-44A8-DC74-029B357E74C8}"/>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4" name="Місце для нижнього колонтитула 3">
            <a:extLst>
              <a:ext uri="{FF2B5EF4-FFF2-40B4-BE49-F238E27FC236}">
                <a16:creationId xmlns:a16="http://schemas.microsoft.com/office/drawing/2014/main" id="{6C820036-B3DE-49E6-83C5-0C43928461D4}"/>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DE2DDA81-F884-B142-A074-B9CBDE17E838}"/>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39711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029E9D33-9811-8B17-444E-809D186012D3}"/>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3" name="Місце для нижнього колонтитула 2">
            <a:extLst>
              <a:ext uri="{FF2B5EF4-FFF2-40B4-BE49-F238E27FC236}">
                <a16:creationId xmlns:a16="http://schemas.microsoft.com/office/drawing/2014/main" id="{9FE85791-C04C-7F71-D365-7F297299D0BB}"/>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A75736AA-EA50-FD0E-6C47-7BA78DA7E0C7}"/>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593745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00BD4D-7615-6196-51F5-535F0FDFB49F}"/>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19AEF7FB-A4EA-2863-2775-FDF262C32B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B7D47005-6E62-E665-DBB0-A497D5E7B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C1BBC925-9BBA-6608-FBD4-EF917D3A65C6}"/>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6" name="Місце для нижнього колонтитула 5">
            <a:extLst>
              <a:ext uri="{FF2B5EF4-FFF2-40B4-BE49-F238E27FC236}">
                <a16:creationId xmlns:a16="http://schemas.microsoft.com/office/drawing/2014/main" id="{85E6F155-579A-BC04-7FC4-D0E28D31B6E8}"/>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9C6B4A18-BE31-7D1C-CED8-10116FFCAF68}"/>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589241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E971A4-64DE-E99C-5F48-D28F96C8BC8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3FFF1408-3A5D-4A81-3CE0-B793ECF4CD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DF98E0E7-1BC9-D0C8-3863-70B972127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6F6866EE-A678-E9AD-B6A7-492852FC67B0}"/>
              </a:ext>
            </a:extLst>
          </p:cNvPr>
          <p:cNvSpPr>
            <a:spLocks noGrp="1"/>
          </p:cNvSpPr>
          <p:nvPr>
            <p:ph type="dt" sz="half" idx="10"/>
          </p:nvPr>
        </p:nvSpPr>
        <p:spPr/>
        <p:txBody>
          <a:bodyPr/>
          <a:lstStyle/>
          <a:p>
            <a:fld id="{5458C8A2-1361-42CA-9B12-21E93D4AA2BC}" type="datetimeFigureOut">
              <a:rPr lang="uk-UA" smtClean="0"/>
              <a:t>08.05.2023</a:t>
            </a:fld>
            <a:endParaRPr lang="uk-UA"/>
          </a:p>
        </p:txBody>
      </p:sp>
      <p:sp>
        <p:nvSpPr>
          <p:cNvPr id="6" name="Місце для нижнього колонтитула 5">
            <a:extLst>
              <a:ext uri="{FF2B5EF4-FFF2-40B4-BE49-F238E27FC236}">
                <a16:creationId xmlns:a16="http://schemas.microsoft.com/office/drawing/2014/main" id="{3C62B739-E7BF-712C-3EA9-A8E5DF263E35}"/>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11863C24-5D7D-43B9-8EDD-17FCC5CE5C35}"/>
              </a:ext>
            </a:extLst>
          </p:cNvPr>
          <p:cNvSpPr>
            <a:spLocks noGrp="1"/>
          </p:cNvSpPr>
          <p:nvPr>
            <p:ph type="sldNum" sz="quarter" idx="12"/>
          </p:nvPr>
        </p:nvSpPr>
        <p:spPr/>
        <p:txBody>
          <a:bodyPr/>
          <a:lstStyle/>
          <a:p>
            <a:fld id="{D71E53EB-FF4F-4729-A59C-1AEAB7159280}" type="slidenum">
              <a:rPr lang="uk-UA" smtClean="0"/>
              <a:t>‹#›</a:t>
            </a:fld>
            <a:endParaRPr lang="uk-UA"/>
          </a:p>
        </p:txBody>
      </p:sp>
    </p:spTree>
    <p:extLst>
      <p:ext uri="{BB962C8B-B14F-4D97-AF65-F5344CB8AC3E}">
        <p14:creationId xmlns:p14="http://schemas.microsoft.com/office/powerpoint/2010/main" val="86005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DBC3B6E0-E0CC-2F4A-8606-D14F9E975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19CE85B4-4291-77AC-5F6D-7E0E5234F2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371BF30A-498F-10E2-32DB-1A1E826A8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8C8A2-1361-42CA-9B12-21E93D4AA2BC}" type="datetimeFigureOut">
              <a:rPr lang="uk-UA" smtClean="0"/>
              <a:t>08.05.2023</a:t>
            </a:fld>
            <a:endParaRPr lang="uk-UA"/>
          </a:p>
        </p:txBody>
      </p:sp>
      <p:sp>
        <p:nvSpPr>
          <p:cNvPr id="5" name="Місце для нижнього колонтитула 4">
            <a:extLst>
              <a:ext uri="{FF2B5EF4-FFF2-40B4-BE49-F238E27FC236}">
                <a16:creationId xmlns:a16="http://schemas.microsoft.com/office/drawing/2014/main" id="{CBDA6758-B1B6-9314-FF0F-08F3620E6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B5AEE3D4-06C1-E5F8-070A-E9B361AB85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E53EB-FF4F-4729-A59C-1AEAB7159280}" type="slidenum">
              <a:rPr lang="uk-UA" smtClean="0"/>
              <a:t>‹#›</a:t>
            </a:fld>
            <a:endParaRPr lang="uk-UA"/>
          </a:p>
        </p:txBody>
      </p:sp>
    </p:spTree>
    <p:extLst>
      <p:ext uri="{BB962C8B-B14F-4D97-AF65-F5344CB8AC3E}">
        <p14:creationId xmlns:p14="http://schemas.microsoft.com/office/powerpoint/2010/main" val="3529178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hyperlink" Target="https://elektit.com/en/evmemories/"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3EC129-D065-4124-7DC7-E8033E950B47}"/>
              </a:ext>
            </a:extLst>
          </p:cNvPr>
          <p:cNvSpPr>
            <a:spLocks noGrp="1"/>
          </p:cNvSpPr>
          <p:nvPr>
            <p:ph type="ctrTitle"/>
          </p:nvPr>
        </p:nvSpPr>
        <p:spPr>
          <a:xfrm>
            <a:off x="1524000" y="1122363"/>
            <a:ext cx="9144000" cy="1416595"/>
          </a:xfrm>
        </p:spPr>
        <p:txBody>
          <a:bodyPr/>
          <a:lstStyle/>
          <a:p>
            <a:r>
              <a:rPr lang="et-EE" dirty="0"/>
              <a:t>Myghostspot.com</a:t>
            </a:r>
            <a:endParaRPr lang="en-GB" dirty="0"/>
          </a:p>
        </p:txBody>
      </p:sp>
      <p:sp>
        <p:nvSpPr>
          <p:cNvPr id="3" name="Підзаголовок 2">
            <a:extLst>
              <a:ext uri="{FF2B5EF4-FFF2-40B4-BE49-F238E27FC236}">
                <a16:creationId xmlns:a16="http://schemas.microsoft.com/office/drawing/2014/main" id="{A5502604-BC0C-D2EF-D1F3-C12C5E03BC95}"/>
              </a:ext>
            </a:extLst>
          </p:cNvPr>
          <p:cNvSpPr>
            <a:spLocks noGrp="1"/>
          </p:cNvSpPr>
          <p:nvPr>
            <p:ph type="subTitle" idx="1"/>
          </p:nvPr>
        </p:nvSpPr>
        <p:spPr>
          <a:xfrm>
            <a:off x="1524000" y="2831977"/>
            <a:ext cx="9144000" cy="2610035"/>
          </a:xfrm>
        </p:spPr>
        <p:txBody>
          <a:bodyPr vert="horz" lIns="91440" tIns="45720" rIns="91440" bIns="45720" rtlCol="0" anchor="t">
            <a:normAutofit fontScale="85000" lnSpcReduction="20000"/>
          </a:bodyPr>
          <a:lstStyle/>
          <a:p>
            <a:r>
              <a:rPr lang="et-EE" dirty="0">
                <a:ea typeface="+mn-lt"/>
                <a:cs typeface="+mn-lt"/>
              </a:rPr>
              <a:t>We let let everyone to create own ghost double into augmented reality, what you can see via your phone.</a:t>
            </a:r>
          </a:p>
          <a:p>
            <a:r>
              <a:rPr lang="et-EE" dirty="0">
                <a:ea typeface="+mn-lt"/>
                <a:cs typeface="+mn-lt"/>
              </a:rPr>
              <a:t>You can be the content creator and influencer making your message appear in AR at your fixed place in the world.</a:t>
            </a:r>
          </a:p>
          <a:p>
            <a:r>
              <a:rPr lang="et-EE" dirty="0">
                <a:ea typeface="+mn-lt"/>
                <a:cs typeface="+mn-lt"/>
              </a:rPr>
              <a:t> You can also </a:t>
            </a:r>
            <a:r>
              <a:rPr lang="en-GB" dirty="0">
                <a:ea typeface="+mn-lt"/>
                <a:cs typeface="+mn-lt"/>
              </a:rPr>
              <a:t>bring to life memories of those who once lived</a:t>
            </a:r>
            <a:r>
              <a:rPr lang="et-EE" dirty="0">
                <a:ea typeface="+mn-lt"/>
                <a:cs typeface="+mn-lt"/>
              </a:rPr>
              <a:t>.</a:t>
            </a:r>
          </a:p>
          <a:p>
            <a:r>
              <a:rPr lang="et-EE" dirty="0">
                <a:ea typeface="+mn-lt"/>
                <a:cs typeface="+mn-lt"/>
              </a:rPr>
              <a:t>Or you just create your personal memory point of visiting whatever way you want to use it.</a:t>
            </a:r>
            <a:br>
              <a:rPr lang="en-GB" dirty="0">
                <a:ea typeface="+mn-lt"/>
                <a:cs typeface="+mn-lt"/>
              </a:rPr>
            </a:br>
            <a:br>
              <a:rPr lang="en-GB" dirty="0">
                <a:ea typeface="+mn-lt"/>
                <a:cs typeface="+mn-lt"/>
              </a:rPr>
            </a:br>
            <a:endParaRPr lang="en-GB" dirty="0">
              <a:latin typeface="Calibri Light"/>
              <a:cs typeface="Calibri Light"/>
            </a:endParaRPr>
          </a:p>
        </p:txBody>
      </p:sp>
    </p:spTree>
    <p:extLst>
      <p:ext uri="{BB962C8B-B14F-4D97-AF65-F5344CB8AC3E}">
        <p14:creationId xmlns:p14="http://schemas.microsoft.com/office/powerpoint/2010/main" val="116178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a:extLst>
              <a:ext uri="{FF2B5EF4-FFF2-40B4-BE49-F238E27FC236}">
                <a16:creationId xmlns:a16="http://schemas.microsoft.com/office/drawing/2014/main" id="{D179511C-93E1-2B45-B5C2-E9D89BF722C1}"/>
              </a:ext>
            </a:extLst>
          </p:cNvPr>
          <p:cNvSpPr/>
          <p:nvPr/>
        </p:nvSpPr>
        <p:spPr>
          <a:xfrm>
            <a:off x="7159557" y="2969947"/>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Заголовок 4">
            <a:extLst>
              <a:ext uri="{FF2B5EF4-FFF2-40B4-BE49-F238E27FC236}">
                <a16:creationId xmlns:a16="http://schemas.microsoft.com/office/drawing/2014/main" id="{3A26ACB7-537A-AC87-5D68-B661F4D65514}"/>
              </a:ext>
            </a:extLst>
          </p:cNvPr>
          <p:cNvSpPr>
            <a:spLocks noGrp="1"/>
          </p:cNvSpPr>
          <p:nvPr>
            <p:ph type="title"/>
          </p:nvPr>
        </p:nvSpPr>
        <p:spPr>
          <a:xfrm>
            <a:off x="838200" y="365125"/>
            <a:ext cx="10515600" cy="6107864"/>
          </a:xfrm>
        </p:spPr>
        <p:txBody>
          <a:bodyPr>
            <a:normAutofit/>
          </a:bodyPr>
          <a:lstStyle/>
          <a:p>
            <a:pPr algn="ctr"/>
            <a:r>
              <a:rPr lang="en-US" dirty="0"/>
              <a:t>You can </a:t>
            </a:r>
            <a:r>
              <a:rPr lang="et-EE" dirty="0"/>
              <a:t>use our solution also for your own intentions in any way you like. S</a:t>
            </a:r>
            <a:r>
              <a:rPr lang="en-US" dirty="0" err="1"/>
              <a:t>ave</a:t>
            </a:r>
            <a:r>
              <a:rPr lang="en-US" dirty="0"/>
              <a:t> your feelings or thoughts at this moment (as a kind of diary), share it with other visitors if you like. Also, you can see what other visitors have decided to share, it is like a guestbook.</a:t>
            </a:r>
            <a:br>
              <a:rPr lang="en-US" dirty="0"/>
            </a:br>
            <a:r>
              <a:rPr lang="en-US" dirty="0">
                <a:cs typeface="Calibri Light"/>
              </a:rPr>
              <a:t>All this will create</a:t>
            </a:r>
            <a:r>
              <a:rPr lang="et-EE" dirty="0">
                <a:cs typeface="Calibri Light"/>
              </a:rPr>
              <a:t> My ghost </a:t>
            </a:r>
            <a:r>
              <a:rPr lang="en-US" dirty="0">
                <a:cs typeface="Calibri Light"/>
              </a:rPr>
              <a:t>point.</a:t>
            </a:r>
            <a:endParaRPr lang="uk-UA" dirty="0"/>
          </a:p>
        </p:txBody>
      </p:sp>
    </p:spTree>
    <p:extLst>
      <p:ext uri="{BB962C8B-B14F-4D97-AF65-F5344CB8AC3E}">
        <p14:creationId xmlns:p14="http://schemas.microsoft.com/office/powerpoint/2010/main" val="54137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8608298C-E432-DEBD-8970-43B4318C5279}"/>
              </a:ext>
            </a:extLst>
          </p:cNvPr>
          <p:cNvSpPr txBox="1">
            <a:spLocks/>
          </p:cNvSpPr>
          <p:nvPr/>
        </p:nvSpPr>
        <p:spPr>
          <a:xfrm>
            <a:off x="1524000" y="1122362"/>
            <a:ext cx="9144000" cy="47009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How to Add Your Own </a:t>
            </a:r>
            <a:r>
              <a:rPr lang="et-EE" dirty="0"/>
              <a:t>Ghost</a:t>
            </a:r>
            <a:r>
              <a:rPr lang="en-US" dirty="0"/>
              <a:t> Points?</a:t>
            </a:r>
            <a:endParaRPr lang="uk-UA" dirty="0"/>
          </a:p>
        </p:txBody>
      </p:sp>
    </p:spTree>
    <p:extLst>
      <p:ext uri="{BB962C8B-B14F-4D97-AF65-F5344CB8AC3E}">
        <p14:creationId xmlns:p14="http://schemas.microsoft.com/office/powerpoint/2010/main" val="579175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C715806D-F67C-CF28-F240-DD8DEFE89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694" y="5040529"/>
            <a:ext cx="1080000" cy="361203"/>
          </a:xfrm>
          <a:prstGeom prst="rect">
            <a:avLst/>
          </a:prstGeom>
        </p:spPr>
      </p:pic>
      <p:pic>
        <p:nvPicPr>
          <p:cNvPr id="12" name="Рисунок 11">
            <a:extLst>
              <a:ext uri="{FF2B5EF4-FFF2-40B4-BE49-F238E27FC236}">
                <a16:creationId xmlns:a16="http://schemas.microsoft.com/office/drawing/2014/main" id="{55227500-5B69-82D1-A465-ECEBC66A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753" y="5040530"/>
            <a:ext cx="1218459" cy="361203"/>
          </a:xfrm>
          <a:prstGeom prst="rect">
            <a:avLst/>
          </a:prstGeom>
        </p:spPr>
      </p:pic>
      <p:sp>
        <p:nvSpPr>
          <p:cNvPr id="13" name="Заголовок 4">
            <a:extLst>
              <a:ext uri="{FF2B5EF4-FFF2-40B4-BE49-F238E27FC236}">
                <a16:creationId xmlns:a16="http://schemas.microsoft.com/office/drawing/2014/main" id="{F0C12156-CE9F-A7A4-ED7D-1897961F27B4}"/>
              </a:ext>
            </a:extLst>
          </p:cNvPr>
          <p:cNvSpPr txBox="1">
            <a:spLocks/>
          </p:cNvSpPr>
          <p:nvPr/>
        </p:nvSpPr>
        <p:spPr>
          <a:xfrm>
            <a:off x="838200" y="365125"/>
            <a:ext cx="10515600" cy="610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Once you’ve downloaded the app,</a:t>
            </a:r>
            <a:br>
              <a:rPr lang="en-US" dirty="0"/>
            </a:br>
            <a:r>
              <a:rPr lang="en-US" dirty="0"/>
              <a:t>you can </a:t>
            </a:r>
            <a:r>
              <a:rPr lang="et-EE" dirty="0"/>
              <a:t>go outside and find </a:t>
            </a:r>
            <a:r>
              <a:rPr lang="en-US" dirty="0"/>
              <a:t>other people’s </a:t>
            </a:r>
            <a:r>
              <a:rPr lang="et-EE" dirty="0"/>
              <a:t>ghost </a:t>
            </a:r>
            <a:r>
              <a:rPr lang="en-US" dirty="0"/>
              <a:t>points and create your own.</a:t>
            </a:r>
          </a:p>
          <a:p>
            <a:pPr algn="ctr"/>
            <a:endParaRPr lang="uk-UA" dirty="0"/>
          </a:p>
        </p:txBody>
      </p:sp>
    </p:spTree>
    <p:extLst>
      <p:ext uri="{BB962C8B-B14F-4D97-AF65-F5344CB8AC3E}">
        <p14:creationId xmlns:p14="http://schemas.microsoft.com/office/powerpoint/2010/main" val="22619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8608298C-E432-DEBD-8970-43B4318C5279}"/>
              </a:ext>
            </a:extLst>
          </p:cNvPr>
          <p:cNvSpPr txBox="1">
            <a:spLocks/>
          </p:cNvSpPr>
          <p:nvPr/>
        </p:nvSpPr>
        <p:spPr>
          <a:xfrm>
            <a:off x="1524000" y="1122362"/>
            <a:ext cx="9144000" cy="47009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What Content Can I Add</a:t>
            </a:r>
          </a:p>
          <a:p>
            <a:r>
              <a:rPr lang="en-US" dirty="0"/>
              <a:t>to </a:t>
            </a:r>
            <a:r>
              <a:rPr lang="et-EE" dirty="0"/>
              <a:t>My Ghost</a:t>
            </a:r>
            <a:r>
              <a:rPr lang="en-US" dirty="0"/>
              <a:t>Point?</a:t>
            </a:r>
            <a:endParaRPr lang="uk-UA" dirty="0"/>
          </a:p>
        </p:txBody>
      </p:sp>
    </p:spTree>
    <p:extLst>
      <p:ext uri="{BB962C8B-B14F-4D97-AF65-F5344CB8AC3E}">
        <p14:creationId xmlns:p14="http://schemas.microsoft.com/office/powerpoint/2010/main" val="2633700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06DB60E-B3C6-75EF-1093-3B3D9D78B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906" y="3621174"/>
            <a:ext cx="2057451" cy="2057451"/>
          </a:xfrm>
          <a:prstGeom prst="rect">
            <a:avLst/>
          </a:prstGeom>
        </p:spPr>
      </p:pic>
      <p:pic>
        <p:nvPicPr>
          <p:cNvPr id="8" name="Рисунок 7">
            <a:extLst>
              <a:ext uri="{FF2B5EF4-FFF2-40B4-BE49-F238E27FC236}">
                <a16:creationId xmlns:a16="http://schemas.microsoft.com/office/drawing/2014/main" id="{03DD6A35-52AC-D9CE-4D82-B1F260446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419" y="316596"/>
            <a:ext cx="2057451" cy="2057451"/>
          </a:xfrm>
          <a:prstGeom prst="rect">
            <a:avLst/>
          </a:prstGeom>
        </p:spPr>
      </p:pic>
      <p:pic>
        <p:nvPicPr>
          <p:cNvPr id="10" name="Рисунок 9">
            <a:extLst>
              <a:ext uri="{FF2B5EF4-FFF2-40B4-BE49-F238E27FC236}">
                <a16:creationId xmlns:a16="http://schemas.microsoft.com/office/drawing/2014/main" id="{50EE6818-09BF-3415-B088-614B2B1448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686" y="438273"/>
            <a:ext cx="1868952" cy="1868952"/>
          </a:xfrm>
          <a:prstGeom prst="rect">
            <a:avLst/>
          </a:prstGeom>
        </p:spPr>
      </p:pic>
      <p:sp>
        <p:nvSpPr>
          <p:cNvPr id="11" name="Заголовок 4">
            <a:extLst>
              <a:ext uri="{FF2B5EF4-FFF2-40B4-BE49-F238E27FC236}">
                <a16:creationId xmlns:a16="http://schemas.microsoft.com/office/drawing/2014/main" id="{37E4AB36-3CF4-4690-3E45-AEB034859D9C}"/>
              </a:ext>
            </a:extLst>
          </p:cNvPr>
          <p:cNvSpPr>
            <a:spLocks noGrp="1"/>
          </p:cNvSpPr>
          <p:nvPr>
            <p:ph type="title"/>
          </p:nvPr>
        </p:nvSpPr>
        <p:spPr>
          <a:xfrm>
            <a:off x="859906" y="5527127"/>
            <a:ext cx="2286000" cy="949325"/>
          </a:xfrm>
        </p:spPr>
        <p:txBody>
          <a:bodyPr>
            <a:normAutofit/>
          </a:bodyPr>
          <a:lstStyle/>
          <a:p>
            <a:pPr algn="ctr"/>
            <a:r>
              <a:rPr lang="en-US" sz="2800" dirty="0"/>
              <a:t>Images</a:t>
            </a:r>
            <a:endParaRPr lang="uk-UA" sz="2800" dirty="0"/>
          </a:p>
        </p:txBody>
      </p:sp>
      <p:sp>
        <p:nvSpPr>
          <p:cNvPr id="12" name="Заголовок 4">
            <a:extLst>
              <a:ext uri="{FF2B5EF4-FFF2-40B4-BE49-F238E27FC236}">
                <a16:creationId xmlns:a16="http://schemas.microsoft.com/office/drawing/2014/main" id="{E0FEFA4B-B196-3DF0-0934-413B8CD66840}"/>
              </a:ext>
            </a:extLst>
          </p:cNvPr>
          <p:cNvSpPr txBox="1">
            <a:spLocks/>
          </p:cNvSpPr>
          <p:nvPr/>
        </p:nvSpPr>
        <p:spPr>
          <a:xfrm>
            <a:off x="4461164" y="2883169"/>
            <a:ext cx="3269671" cy="1450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Videos</a:t>
            </a:r>
            <a:r>
              <a:rPr lang="et-EE" dirty="0"/>
              <a:t> (like you already created for TikTok, Youtube, etc)</a:t>
            </a:r>
            <a:endParaRPr lang="uk-UA" dirty="0"/>
          </a:p>
        </p:txBody>
      </p:sp>
      <p:sp>
        <p:nvSpPr>
          <p:cNvPr id="13" name="Заголовок 4">
            <a:extLst>
              <a:ext uri="{FF2B5EF4-FFF2-40B4-BE49-F238E27FC236}">
                <a16:creationId xmlns:a16="http://schemas.microsoft.com/office/drawing/2014/main" id="{B513B946-19F9-EB1B-0C26-80E71BCBDC5F}"/>
              </a:ext>
            </a:extLst>
          </p:cNvPr>
          <p:cNvSpPr txBox="1">
            <a:spLocks/>
          </p:cNvSpPr>
          <p:nvPr/>
        </p:nvSpPr>
        <p:spPr>
          <a:xfrm>
            <a:off x="8307473" y="2926218"/>
            <a:ext cx="3993632" cy="14509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AI-generated stories</a:t>
            </a:r>
            <a:r>
              <a:rPr lang="et-EE" dirty="0"/>
              <a:t> and possibility to let AI answer questions like you usually do</a:t>
            </a:r>
            <a:endParaRPr lang="uk-UA" dirty="0"/>
          </a:p>
        </p:txBody>
      </p:sp>
      <p:sp>
        <p:nvSpPr>
          <p:cNvPr id="2" name="TextBox 1">
            <a:extLst>
              <a:ext uri="{FF2B5EF4-FFF2-40B4-BE49-F238E27FC236}">
                <a16:creationId xmlns:a16="http://schemas.microsoft.com/office/drawing/2014/main" id="{BE5A8415-7679-44A5-BF9A-10CAA981559E}"/>
              </a:ext>
            </a:extLst>
          </p:cNvPr>
          <p:cNvSpPr txBox="1"/>
          <p:nvPr/>
        </p:nvSpPr>
        <p:spPr>
          <a:xfrm>
            <a:off x="4387274" y="5678623"/>
            <a:ext cx="35190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t-EE" sz="2800" dirty="0">
                <a:cs typeface="Calibri"/>
              </a:rPr>
              <a:t>AI- processed t</a:t>
            </a:r>
            <a:r>
              <a:rPr lang="en-GB" sz="2800" dirty="0" err="1">
                <a:cs typeface="Calibri"/>
              </a:rPr>
              <a:t>ext</a:t>
            </a:r>
            <a:endParaRPr lang="en-GB" sz="2800" dirty="0">
              <a:cs typeface="Calibri"/>
            </a:endParaRPr>
          </a:p>
        </p:txBody>
      </p:sp>
      <p:sp>
        <p:nvSpPr>
          <p:cNvPr id="3" name="TextBox 2">
            <a:extLst>
              <a:ext uri="{FF2B5EF4-FFF2-40B4-BE49-F238E27FC236}">
                <a16:creationId xmlns:a16="http://schemas.microsoft.com/office/drawing/2014/main" id="{E75DAD20-8496-A2E7-F4A8-06AE0979539C}"/>
              </a:ext>
            </a:extLst>
          </p:cNvPr>
          <p:cNvSpPr txBox="1"/>
          <p:nvPr/>
        </p:nvSpPr>
        <p:spPr>
          <a:xfrm>
            <a:off x="665941" y="2064639"/>
            <a:ext cx="2927003" cy="646331"/>
          </a:xfrm>
          <a:prstGeom prst="rect">
            <a:avLst/>
          </a:prstGeom>
          <a:noFill/>
        </p:spPr>
        <p:txBody>
          <a:bodyPr wrap="square" rtlCol="0">
            <a:spAutoFit/>
          </a:bodyPr>
          <a:lstStyle/>
          <a:p>
            <a:pPr algn="ctr"/>
            <a:r>
              <a:rPr lang="et-EE" dirty="0"/>
              <a:t>My Ghost Avatar (created by the AI from your picture)</a:t>
            </a:r>
            <a:endParaRPr lang="en-GB" dirty="0"/>
          </a:p>
        </p:txBody>
      </p:sp>
      <p:pic>
        <p:nvPicPr>
          <p:cNvPr id="4" name="secondtry">
            <a:hlinkClick r:id="" action="ppaction://media"/>
            <a:extLst>
              <a:ext uri="{FF2B5EF4-FFF2-40B4-BE49-F238E27FC236}">
                <a16:creationId xmlns:a16="http://schemas.microsoft.com/office/drawing/2014/main" id="{CC185AA0-B96A-1C55-4BF8-0E895C99588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3628" y="244015"/>
            <a:ext cx="3111628" cy="1750291"/>
          </a:xfrm>
          <a:prstGeom prst="rect">
            <a:avLst/>
          </a:prstGeom>
        </p:spPr>
      </p:pic>
      <p:sp>
        <p:nvSpPr>
          <p:cNvPr id="5" name="TextBox 4">
            <a:extLst>
              <a:ext uri="{FF2B5EF4-FFF2-40B4-BE49-F238E27FC236}">
                <a16:creationId xmlns:a16="http://schemas.microsoft.com/office/drawing/2014/main" id="{FF41F96B-C819-A18C-19AF-C9949AA3A376}"/>
              </a:ext>
            </a:extLst>
          </p:cNvPr>
          <p:cNvSpPr txBox="1"/>
          <p:nvPr/>
        </p:nvSpPr>
        <p:spPr>
          <a:xfrm>
            <a:off x="8198368" y="5770956"/>
            <a:ext cx="3993632" cy="461665"/>
          </a:xfrm>
          <a:prstGeom prst="rect">
            <a:avLst/>
          </a:prstGeom>
          <a:noFill/>
        </p:spPr>
        <p:txBody>
          <a:bodyPr wrap="square" rtlCol="0">
            <a:spAutoFit/>
          </a:bodyPr>
          <a:lstStyle/>
          <a:p>
            <a:pPr algn="ctr"/>
            <a:r>
              <a:rPr lang="et-EE" sz="2400" dirty="0"/>
              <a:t>My own Diary</a:t>
            </a:r>
            <a:endParaRPr lang="en-GB" sz="2400" dirty="0"/>
          </a:p>
        </p:txBody>
      </p:sp>
      <p:sp>
        <p:nvSpPr>
          <p:cNvPr id="7" name="TextBox 6">
            <a:extLst>
              <a:ext uri="{FF2B5EF4-FFF2-40B4-BE49-F238E27FC236}">
                <a16:creationId xmlns:a16="http://schemas.microsoft.com/office/drawing/2014/main" id="{874DF3B0-2846-1BBF-D832-BDD2E1EAD64F}"/>
              </a:ext>
            </a:extLst>
          </p:cNvPr>
          <p:cNvSpPr txBox="1"/>
          <p:nvPr/>
        </p:nvSpPr>
        <p:spPr>
          <a:xfrm>
            <a:off x="7273159" y="4800477"/>
            <a:ext cx="2471363" cy="461665"/>
          </a:xfrm>
          <a:prstGeom prst="rect">
            <a:avLst/>
          </a:prstGeom>
          <a:noFill/>
        </p:spPr>
        <p:txBody>
          <a:bodyPr wrap="square" rtlCol="0">
            <a:spAutoFit/>
          </a:bodyPr>
          <a:lstStyle/>
          <a:p>
            <a:r>
              <a:rPr lang="et-EE" sz="2400" dirty="0"/>
              <a:t>Comments</a:t>
            </a:r>
            <a:endParaRPr lang="en-GB" sz="2400" dirty="0"/>
          </a:p>
        </p:txBody>
      </p:sp>
    </p:spTree>
    <p:extLst>
      <p:ext uri="{BB962C8B-B14F-4D97-AF65-F5344CB8AC3E}">
        <p14:creationId xmlns:p14="http://schemas.microsoft.com/office/powerpoint/2010/main" val="10987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8608298C-E432-DEBD-8970-43B4318C5279}"/>
              </a:ext>
            </a:extLst>
          </p:cNvPr>
          <p:cNvSpPr txBox="1">
            <a:spLocks/>
          </p:cNvSpPr>
          <p:nvPr/>
        </p:nvSpPr>
        <p:spPr>
          <a:xfrm>
            <a:off x="1524000" y="1122362"/>
            <a:ext cx="9144000" cy="47009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What Is the</a:t>
            </a:r>
          </a:p>
          <a:p>
            <a:r>
              <a:rPr lang="en-US"/>
              <a:t>AI-Generated Story?</a:t>
            </a:r>
            <a:endParaRPr lang="uk-UA"/>
          </a:p>
        </p:txBody>
      </p:sp>
    </p:spTree>
    <p:extLst>
      <p:ext uri="{BB962C8B-B14F-4D97-AF65-F5344CB8AC3E}">
        <p14:creationId xmlns:p14="http://schemas.microsoft.com/office/powerpoint/2010/main" val="361105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a:extLst>
              <a:ext uri="{FF2B5EF4-FFF2-40B4-BE49-F238E27FC236}">
                <a16:creationId xmlns:a16="http://schemas.microsoft.com/office/drawing/2014/main" id="{D179511C-93E1-2B45-B5C2-E9D89BF722C1}"/>
              </a:ext>
            </a:extLst>
          </p:cNvPr>
          <p:cNvSpPr/>
          <p:nvPr/>
        </p:nvSpPr>
        <p:spPr>
          <a:xfrm>
            <a:off x="7159557" y="2969947"/>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Заголовок 4">
            <a:extLst>
              <a:ext uri="{FF2B5EF4-FFF2-40B4-BE49-F238E27FC236}">
                <a16:creationId xmlns:a16="http://schemas.microsoft.com/office/drawing/2014/main" id="{3A26ACB7-537A-AC87-5D68-B661F4D65514}"/>
              </a:ext>
            </a:extLst>
          </p:cNvPr>
          <p:cNvSpPr>
            <a:spLocks noGrp="1"/>
          </p:cNvSpPr>
          <p:nvPr>
            <p:ph type="title"/>
          </p:nvPr>
        </p:nvSpPr>
        <p:spPr>
          <a:xfrm>
            <a:off x="838200" y="365125"/>
            <a:ext cx="10515600" cy="6107864"/>
          </a:xfrm>
        </p:spPr>
        <p:txBody>
          <a:bodyPr>
            <a:normAutofit fontScale="90000"/>
          </a:bodyPr>
          <a:lstStyle/>
          <a:p>
            <a:pPr algn="ctr"/>
            <a:r>
              <a:rPr lang="et-EE" dirty="0"/>
              <a:t>We can create an Ghost (avatar) of you, based of your photo. It can also be the photo of your ancestor, who’s story you know.</a:t>
            </a:r>
            <a:br>
              <a:rPr lang="et-EE" dirty="0"/>
            </a:br>
            <a:br>
              <a:rPr lang="et-EE" dirty="0"/>
            </a:br>
            <a:r>
              <a:rPr lang="et-EE" dirty="0"/>
              <a:t>W</a:t>
            </a:r>
            <a:r>
              <a:rPr lang="en-US" dirty="0"/>
              <a:t>e can turn it into a video by adding synthesized</a:t>
            </a:r>
            <a:r>
              <a:rPr lang="et-EE" dirty="0"/>
              <a:t>, or your own voice-based</a:t>
            </a:r>
            <a:r>
              <a:rPr lang="en-US" dirty="0"/>
              <a:t> speech</a:t>
            </a:r>
            <a:r>
              <a:rPr lang="et-EE" dirty="0"/>
              <a:t>, following </a:t>
            </a:r>
            <a:r>
              <a:rPr lang="en-US" dirty="0"/>
              <a:t>the text you provide.</a:t>
            </a:r>
            <a:br>
              <a:rPr lang="et-EE" dirty="0"/>
            </a:br>
            <a:r>
              <a:rPr lang="et-EE" dirty="0"/>
              <a:t>AI also let visitors ask questions from your ghost, and it answers in your pre-saved style, according the info it can find about youor the related content.</a:t>
            </a:r>
            <a:br>
              <a:rPr lang="et-EE" dirty="0"/>
            </a:br>
            <a:endParaRPr lang="uk-UA" dirty="0"/>
          </a:p>
        </p:txBody>
      </p:sp>
    </p:spTree>
    <p:extLst>
      <p:ext uri="{BB962C8B-B14F-4D97-AF65-F5344CB8AC3E}">
        <p14:creationId xmlns:p14="http://schemas.microsoft.com/office/powerpoint/2010/main" val="149907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a:extLst>
              <a:ext uri="{FF2B5EF4-FFF2-40B4-BE49-F238E27FC236}">
                <a16:creationId xmlns:a16="http://schemas.microsoft.com/office/drawing/2014/main" id="{D179511C-93E1-2B45-B5C2-E9D89BF722C1}"/>
              </a:ext>
            </a:extLst>
          </p:cNvPr>
          <p:cNvSpPr/>
          <p:nvPr/>
        </p:nvSpPr>
        <p:spPr>
          <a:xfrm>
            <a:off x="7159557" y="2969947"/>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Заголовок 4">
            <a:extLst>
              <a:ext uri="{FF2B5EF4-FFF2-40B4-BE49-F238E27FC236}">
                <a16:creationId xmlns:a16="http://schemas.microsoft.com/office/drawing/2014/main" id="{3A26ACB7-537A-AC87-5D68-B661F4D65514}"/>
              </a:ext>
            </a:extLst>
          </p:cNvPr>
          <p:cNvSpPr>
            <a:spLocks noGrp="1"/>
          </p:cNvSpPr>
          <p:nvPr>
            <p:ph type="title"/>
          </p:nvPr>
        </p:nvSpPr>
        <p:spPr>
          <a:xfrm>
            <a:off x="838200" y="365125"/>
            <a:ext cx="10515600" cy="6107864"/>
          </a:xfrm>
        </p:spPr>
        <p:txBody>
          <a:bodyPr>
            <a:normAutofit/>
          </a:bodyPr>
          <a:lstStyle/>
          <a:p>
            <a:pPr algn="ctr"/>
            <a:r>
              <a:rPr lang="en-US"/>
              <a:t>Example of the </a:t>
            </a:r>
            <a:r>
              <a:rPr lang="en-US" err="1"/>
              <a:t>photo+text</a:t>
            </a:r>
            <a:br>
              <a:rPr lang="en-US"/>
            </a:br>
            <a:r>
              <a:rPr lang="en-US"/>
              <a:t>and the resulting video.</a:t>
            </a:r>
            <a:br>
              <a:rPr lang="et-EE"/>
            </a:br>
            <a:endParaRPr lang="uk-UA"/>
          </a:p>
        </p:txBody>
      </p:sp>
      <p:pic>
        <p:nvPicPr>
          <p:cNvPr id="10" name="Picture 9" descr="A picture containing tree, grass, outdoor&#10;&#10;Description automatically generated">
            <a:extLst>
              <a:ext uri="{FF2B5EF4-FFF2-40B4-BE49-F238E27FC236}">
                <a16:creationId xmlns:a16="http://schemas.microsoft.com/office/drawing/2014/main" id="{08791199-147C-8F78-1F06-AA15833CA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65" y="-633412"/>
            <a:ext cx="12613064" cy="80599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a:extLst>
              <a:ext uri="{FF2B5EF4-FFF2-40B4-BE49-F238E27FC236}">
                <a16:creationId xmlns:a16="http://schemas.microsoft.com/office/drawing/2014/main" id="{497AB943-214D-FA7C-195C-7F4B7EEFBC0A}"/>
              </a:ext>
            </a:extLst>
          </p:cNvPr>
          <p:cNvSpPr txBox="1"/>
          <p:nvPr/>
        </p:nvSpPr>
        <p:spPr>
          <a:xfrm>
            <a:off x="5146908" y="4872551"/>
            <a:ext cx="6094602" cy="1600438"/>
          </a:xfrm>
          <a:prstGeom prst="rect">
            <a:avLst/>
          </a:prstGeom>
          <a:noFill/>
        </p:spPr>
        <p:txBody>
          <a:bodyPr wrap="square">
            <a:spAutoFit/>
          </a:bodyPr>
          <a:lstStyle/>
          <a:p>
            <a:pPr algn="ctr"/>
            <a:r>
              <a:rPr lang="en-US" sz="4000" b="1">
                <a:solidFill>
                  <a:schemeClr val="bg1"/>
                </a:solidFill>
                <a:effectLst>
                  <a:outerShdw blurRad="38100" dist="38100" dir="2700000" algn="tl">
                    <a:srgbClr val="000000">
                      <a:alpha val="43137"/>
                    </a:srgbClr>
                  </a:outerShdw>
                </a:effectLst>
              </a:rPr>
              <a:t>Example of the </a:t>
            </a:r>
            <a:r>
              <a:rPr lang="en-US" sz="4000" b="1" err="1">
                <a:solidFill>
                  <a:schemeClr val="bg1"/>
                </a:solidFill>
                <a:effectLst>
                  <a:outerShdw blurRad="38100" dist="38100" dir="2700000" algn="tl">
                    <a:srgbClr val="000000">
                      <a:alpha val="43137"/>
                    </a:srgbClr>
                  </a:outerShdw>
                </a:effectLst>
              </a:rPr>
              <a:t>photo+text</a:t>
            </a:r>
            <a:br>
              <a:rPr lang="en-US" sz="4000" b="1">
                <a:solidFill>
                  <a:schemeClr val="bg1"/>
                </a:solidFill>
                <a:effectLst>
                  <a:outerShdw blurRad="38100" dist="38100" dir="2700000" algn="tl">
                    <a:srgbClr val="000000">
                      <a:alpha val="43137"/>
                    </a:srgbClr>
                  </a:outerShdw>
                </a:effectLst>
              </a:rPr>
            </a:br>
            <a:r>
              <a:rPr lang="en-US" sz="4000" b="1">
                <a:solidFill>
                  <a:schemeClr val="bg1"/>
                </a:solidFill>
                <a:effectLst>
                  <a:outerShdw blurRad="38100" dist="38100" dir="2700000" algn="tl">
                    <a:srgbClr val="000000">
                      <a:alpha val="43137"/>
                    </a:srgbClr>
                  </a:outerShdw>
                </a:effectLst>
              </a:rPr>
              <a:t>and the resulting video.</a:t>
            </a:r>
            <a:br>
              <a:rPr lang="et-EE">
                <a:effectLst>
                  <a:outerShdw blurRad="38100" dist="38100" dir="2700000" algn="tl">
                    <a:srgbClr val="000000">
                      <a:alpha val="43137"/>
                    </a:srgbClr>
                  </a:outerShdw>
                </a:effectLst>
                <a:latin typeface="Colonna MT" panose="04020805060202030203" pitchFamily="82" charset="0"/>
              </a:rPr>
            </a:br>
            <a:endParaRPr lang="en-GB">
              <a:effectLst>
                <a:outerShdw blurRad="38100" dist="38100" dir="2700000" algn="tl">
                  <a:srgbClr val="000000">
                    <a:alpha val="43137"/>
                  </a:srgbClr>
                </a:outerShdw>
              </a:effectLst>
              <a:latin typeface="Colonna MT" panose="04020805060202030203" pitchFamily="82" charset="0"/>
            </a:endParaRPr>
          </a:p>
        </p:txBody>
      </p:sp>
      <p:pic>
        <p:nvPicPr>
          <p:cNvPr id="2" name="grandfather message trim1">
            <a:hlinkClick r:id="" action="ppaction://media"/>
            <a:extLst>
              <a:ext uri="{FF2B5EF4-FFF2-40B4-BE49-F238E27FC236}">
                <a16:creationId xmlns:a16="http://schemas.microsoft.com/office/drawing/2014/main" id="{7FC6EB2D-00A3-766D-9223-514F2DDEC0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0705" y="226034"/>
            <a:ext cx="2473252" cy="1600438"/>
          </a:xfrm>
          <a:prstGeom prst="ellipse">
            <a:avLst/>
          </a:prstGeom>
          <a:ln>
            <a:noFill/>
          </a:ln>
          <a:effectLst>
            <a:softEdge rad="112500"/>
          </a:effectLst>
        </p:spPr>
      </p:pic>
    </p:spTree>
    <p:extLst>
      <p:ext uri="{BB962C8B-B14F-4D97-AF65-F5344CB8AC3E}">
        <p14:creationId xmlns:p14="http://schemas.microsoft.com/office/powerpoint/2010/main" val="346717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8608298C-E432-DEBD-8970-43B4318C5279}"/>
              </a:ext>
            </a:extLst>
          </p:cNvPr>
          <p:cNvSpPr txBox="1">
            <a:spLocks/>
          </p:cNvSpPr>
          <p:nvPr/>
        </p:nvSpPr>
        <p:spPr>
          <a:xfrm>
            <a:off x="1524000" y="1122362"/>
            <a:ext cx="9144000" cy="47009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t>In case you got intrigued … see next few slides and:</a:t>
            </a:r>
          </a:p>
          <a:p>
            <a:endParaRPr lang="en-US" sz="4400"/>
          </a:p>
          <a:p>
            <a:r>
              <a:rPr lang="et-EE" sz="4400">
                <a:hlinkClick r:id="rId2"/>
              </a:rPr>
              <a:t>https://elektit.com/en/evmemories/</a:t>
            </a:r>
            <a:endParaRPr lang="uk-UA" sz="4400"/>
          </a:p>
        </p:txBody>
      </p:sp>
    </p:spTree>
    <p:extLst>
      <p:ext uri="{BB962C8B-B14F-4D97-AF65-F5344CB8AC3E}">
        <p14:creationId xmlns:p14="http://schemas.microsoft.com/office/powerpoint/2010/main" val="3663373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70E0-1A86-F127-E82B-53BCE62AE3FE}"/>
              </a:ext>
            </a:extLst>
          </p:cNvPr>
          <p:cNvSpPr>
            <a:spLocks noGrp="1"/>
          </p:cNvSpPr>
          <p:nvPr>
            <p:ph type="title"/>
          </p:nvPr>
        </p:nvSpPr>
        <p:spPr>
          <a:xfrm>
            <a:off x="838200" y="304165"/>
            <a:ext cx="10515600" cy="829175"/>
          </a:xfrm>
        </p:spPr>
        <p:txBody>
          <a:bodyPr>
            <a:normAutofit/>
          </a:bodyPr>
          <a:lstStyle/>
          <a:p>
            <a:pPr algn="ctr"/>
            <a:r>
              <a:rPr lang="et-EE">
                <a:ea typeface="+mj-lt"/>
                <a:cs typeface="+mj-lt"/>
              </a:rPr>
              <a:t>For </a:t>
            </a:r>
            <a:r>
              <a:rPr lang="en-GB">
                <a:ea typeface="+mj-lt"/>
                <a:cs typeface="+mj-lt"/>
              </a:rPr>
              <a:t>whom</a:t>
            </a:r>
            <a:r>
              <a:rPr lang="et-EE">
                <a:ea typeface="+mj-lt"/>
                <a:cs typeface="+mj-lt"/>
              </a:rPr>
              <a:t> we do it?</a:t>
            </a:r>
            <a:endParaRPr lang="en-GB">
              <a:ea typeface="+mj-lt"/>
              <a:cs typeface="+mj-lt"/>
            </a:endParaRPr>
          </a:p>
          <a:p>
            <a:endParaRPr lang="en-GB">
              <a:cs typeface="Calibri Light"/>
            </a:endParaRPr>
          </a:p>
        </p:txBody>
      </p:sp>
      <p:sp>
        <p:nvSpPr>
          <p:cNvPr id="3" name="Content Placeholder 2">
            <a:extLst>
              <a:ext uri="{FF2B5EF4-FFF2-40B4-BE49-F238E27FC236}">
                <a16:creationId xmlns:a16="http://schemas.microsoft.com/office/drawing/2014/main" id="{FDABDBC5-AA61-BCFC-D271-126BA2B4E737}"/>
              </a:ext>
            </a:extLst>
          </p:cNvPr>
          <p:cNvSpPr>
            <a:spLocks noGrp="1"/>
          </p:cNvSpPr>
          <p:nvPr>
            <p:ph idx="1"/>
          </p:nvPr>
        </p:nvSpPr>
        <p:spPr>
          <a:xfrm>
            <a:off x="1230086" y="1908356"/>
            <a:ext cx="9544594" cy="4229418"/>
          </a:xfrm>
        </p:spPr>
        <p:txBody>
          <a:bodyPr vert="horz" lIns="91440" tIns="45720" rIns="91440" bIns="45720" rtlCol="0" anchor="t">
            <a:normAutofit/>
          </a:bodyPr>
          <a:lstStyle/>
          <a:p>
            <a:pPr algn="ctr">
              <a:buNone/>
            </a:pPr>
            <a:r>
              <a:rPr lang="et-EE" dirty="0">
                <a:ea typeface="+mn-lt"/>
                <a:cs typeface="+mn-lt"/>
              </a:rPr>
              <a:t>For the content creators in every imaginable field, where the content is related with the specific spot you visit.</a:t>
            </a:r>
          </a:p>
          <a:p>
            <a:pPr algn="ctr">
              <a:buNone/>
            </a:pPr>
            <a:r>
              <a:rPr lang="en-GB" dirty="0">
                <a:ea typeface="+mn-lt"/>
                <a:cs typeface="+mn-lt"/>
              </a:rPr>
              <a:t>For people who visit their memory points of people who once lived and/or want to store personal memories or to leave a message for posterity.</a:t>
            </a:r>
            <a:endParaRPr lang="en-GB" dirty="0">
              <a:cs typeface="Calibri" panose="020F0502020204030204"/>
            </a:endParaRPr>
          </a:p>
        </p:txBody>
      </p:sp>
    </p:spTree>
    <p:extLst>
      <p:ext uri="{BB962C8B-B14F-4D97-AF65-F5344CB8AC3E}">
        <p14:creationId xmlns:p14="http://schemas.microsoft.com/office/powerpoint/2010/main" val="275735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8608298C-E432-DEBD-8970-43B4318C5279}"/>
              </a:ext>
            </a:extLst>
          </p:cNvPr>
          <p:cNvSpPr txBox="1">
            <a:spLocks/>
          </p:cNvSpPr>
          <p:nvPr/>
        </p:nvSpPr>
        <p:spPr>
          <a:xfrm>
            <a:off x="1524000" y="1122362"/>
            <a:ext cx="9144000" cy="47009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How Does It Work?</a:t>
            </a:r>
            <a:endParaRPr lang="uk-UA"/>
          </a:p>
        </p:txBody>
      </p:sp>
    </p:spTree>
    <p:extLst>
      <p:ext uri="{BB962C8B-B14F-4D97-AF65-F5344CB8AC3E}">
        <p14:creationId xmlns:p14="http://schemas.microsoft.com/office/powerpoint/2010/main" val="2689558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5D93-8F88-144A-934A-B9D4A1A34913}"/>
              </a:ext>
            </a:extLst>
          </p:cNvPr>
          <p:cNvSpPr>
            <a:spLocks noGrp="1"/>
          </p:cNvSpPr>
          <p:nvPr>
            <p:ph type="title"/>
          </p:nvPr>
        </p:nvSpPr>
        <p:spPr/>
        <p:txBody>
          <a:bodyPr/>
          <a:lstStyle/>
          <a:p>
            <a:pPr algn="ctr"/>
            <a:r>
              <a:rPr lang="en-GB">
                <a:ea typeface="+mj-lt"/>
                <a:cs typeface="+mj-lt"/>
              </a:rPr>
              <a:t>Different, better how?</a:t>
            </a:r>
            <a:endParaRPr lang="en-US">
              <a:cs typeface="Calibri Light" panose="020F0302020204030204"/>
            </a:endParaRPr>
          </a:p>
        </p:txBody>
      </p:sp>
      <p:sp>
        <p:nvSpPr>
          <p:cNvPr id="3" name="Content Placeholder 2">
            <a:extLst>
              <a:ext uri="{FF2B5EF4-FFF2-40B4-BE49-F238E27FC236}">
                <a16:creationId xmlns:a16="http://schemas.microsoft.com/office/drawing/2014/main" id="{7CC42B9E-576E-8FC7-ABFA-3A7EEE9BC875}"/>
              </a:ext>
            </a:extLst>
          </p:cNvPr>
          <p:cNvSpPr>
            <a:spLocks noGrp="1"/>
          </p:cNvSpPr>
          <p:nvPr>
            <p:ph idx="1"/>
          </p:nvPr>
        </p:nvSpPr>
        <p:spPr/>
        <p:txBody>
          <a:bodyPr vert="horz" lIns="91440" tIns="45720" rIns="91440" bIns="45720" rtlCol="0" anchor="t">
            <a:normAutofit fontScale="70000" lnSpcReduction="20000"/>
          </a:bodyPr>
          <a:lstStyle/>
          <a:p>
            <a:r>
              <a:rPr lang="et-EE" dirty="0">
                <a:ea typeface="+mn-lt"/>
                <a:cs typeface="+mn-lt"/>
              </a:rPr>
              <a:t>It allows content creators to widen their ways of approach to subscribers. Usingyour cntent via AR at the certain place can be useful – like telling history at the site, selling the product at the shop, letting your ghost appear at the event where you actually can not participate, etc</a:t>
            </a:r>
          </a:p>
          <a:p>
            <a:r>
              <a:rPr lang="en-GB" dirty="0">
                <a:ea typeface="+mn-lt"/>
                <a:cs typeface="+mn-lt"/>
              </a:rPr>
              <a:t>Using pre-recorded media in combination with AI (Artificial Intelligence service), persons who are in our memories are visualized/animated in AR (Augmented Reality environment) at the location (memory point)  that is emotionally connected to the client – a cemetery, an old family house, a place of first meeting, etc</a:t>
            </a:r>
            <a:endParaRPr lang="en-GB" b="1" dirty="0">
              <a:solidFill>
                <a:srgbClr val="FF0000"/>
              </a:solidFill>
              <a:cs typeface="Calibri"/>
            </a:endParaRPr>
          </a:p>
          <a:p>
            <a:endParaRPr lang="en-GB" dirty="0"/>
          </a:p>
          <a:p>
            <a:r>
              <a:rPr lang="en-GB" dirty="0">
                <a:ea typeface="+mn-lt"/>
                <a:cs typeface="+mn-lt"/>
              </a:rPr>
              <a:t>It only works when persons are actually on site, and it makes </a:t>
            </a:r>
            <a:r>
              <a:rPr lang="et-EE" dirty="0">
                <a:ea typeface="+mn-lt"/>
                <a:cs typeface="+mn-lt"/>
              </a:rPr>
              <a:t>your avatar or </a:t>
            </a:r>
            <a:r>
              <a:rPr lang="en-GB" dirty="0">
                <a:ea typeface="+mn-lt"/>
                <a:cs typeface="+mn-lt"/>
              </a:rPr>
              <a:t>person in memory appear (via the app), creating a unique personalized emotional experience for the visitor. </a:t>
            </a:r>
            <a:endParaRPr lang="en-GB" dirty="0"/>
          </a:p>
          <a:p>
            <a:endParaRPr lang="en-GB" dirty="0"/>
          </a:p>
          <a:p>
            <a:r>
              <a:rPr lang="et-EE" dirty="0">
                <a:ea typeface="+mn-lt"/>
                <a:cs typeface="+mn-lt"/>
              </a:rPr>
              <a:t>In cooperation with the history and culture content creators, w</a:t>
            </a:r>
            <a:r>
              <a:rPr lang="en-GB" dirty="0">
                <a:ea typeface="+mn-lt"/>
                <a:cs typeface="+mn-lt"/>
              </a:rPr>
              <a:t>e </a:t>
            </a:r>
            <a:r>
              <a:rPr lang="et-EE" dirty="0">
                <a:ea typeface="+mn-lt"/>
                <a:cs typeface="+mn-lt"/>
              </a:rPr>
              <a:t>will build up first example of the service in the</a:t>
            </a:r>
            <a:r>
              <a:rPr lang="en-GB" dirty="0">
                <a:ea typeface="+mn-lt"/>
                <a:cs typeface="+mn-lt"/>
              </a:rPr>
              <a:t> cemeteries</a:t>
            </a:r>
            <a:r>
              <a:rPr lang="et-EE" dirty="0">
                <a:ea typeface="+mn-lt"/>
                <a:cs typeface="+mn-lt"/>
              </a:rPr>
              <a:t> of Tartu</a:t>
            </a:r>
            <a:r>
              <a:rPr lang="en-GB" dirty="0">
                <a:ea typeface="+mn-lt"/>
                <a:cs typeface="+mn-lt"/>
              </a:rPr>
              <a:t>, as the densest area </a:t>
            </a:r>
            <a:r>
              <a:rPr lang="et-EE" dirty="0">
                <a:ea typeface="+mn-lt"/>
                <a:cs typeface="+mn-lt"/>
              </a:rPr>
              <a:t>in the city room, </a:t>
            </a:r>
            <a:r>
              <a:rPr lang="en-GB" dirty="0">
                <a:ea typeface="+mn-lt"/>
                <a:cs typeface="+mn-lt"/>
              </a:rPr>
              <a:t>where memories are invoked.</a:t>
            </a:r>
            <a:endParaRPr lang="en-GB" dirty="0"/>
          </a:p>
        </p:txBody>
      </p:sp>
    </p:spTree>
    <p:extLst>
      <p:ext uri="{BB962C8B-B14F-4D97-AF65-F5344CB8AC3E}">
        <p14:creationId xmlns:p14="http://schemas.microsoft.com/office/powerpoint/2010/main" val="586854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4632-855A-0D36-3A40-7768979A1F25}"/>
              </a:ext>
            </a:extLst>
          </p:cNvPr>
          <p:cNvSpPr>
            <a:spLocks noGrp="1"/>
          </p:cNvSpPr>
          <p:nvPr>
            <p:ph type="title"/>
          </p:nvPr>
        </p:nvSpPr>
        <p:spPr/>
        <p:txBody>
          <a:bodyPr/>
          <a:lstStyle/>
          <a:p>
            <a:pPr algn="ctr"/>
            <a:r>
              <a:rPr lang="en-GB">
                <a:ea typeface="+mj-lt"/>
                <a:cs typeface="+mj-lt"/>
              </a:rPr>
              <a:t>What is the benefit of that?</a:t>
            </a:r>
            <a:endParaRPr lang="en-US">
              <a:cs typeface="Calibri Light" panose="020F0302020204030204"/>
            </a:endParaRPr>
          </a:p>
        </p:txBody>
      </p:sp>
      <p:sp>
        <p:nvSpPr>
          <p:cNvPr id="3" name="Content Placeholder 2">
            <a:extLst>
              <a:ext uri="{FF2B5EF4-FFF2-40B4-BE49-F238E27FC236}">
                <a16:creationId xmlns:a16="http://schemas.microsoft.com/office/drawing/2014/main" id="{9AE35BD7-5216-225E-9050-C443F7549870}"/>
              </a:ext>
            </a:extLst>
          </p:cNvPr>
          <p:cNvSpPr>
            <a:spLocks noGrp="1"/>
          </p:cNvSpPr>
          <p:nvPr>
            <p:ph idx="1"/>
          </p:nvPr>
        </p:nvSpPr>
        <p:spPr/>
        <p:txBody>
          <a:bodyPr vert="horz" lIns="91440" tIns="45720" rIns="91440" bIns="45720" rtlCol="0" anchor="t">
            <a:normAutofit fontScale="92500" lnSpcReduction="10000"/>
          </a:bodyPr>
          <a:lstStyle/>
          <a:p>
            <a:r>
              <a:rPr lang="et-EE" dirty="0">
                <a:ea typeface="+mn-lt"/>
                <a:cs typeface="+mn-lt"/>
              </a:rPr>
              <a:t>We create a new way of showing the content for the influencers, youtubers, tiktokers, etc,  - it appears in augmented reality exactly at the spot whit what the content is related.</a:t>
            </a:r>
          </a:p>
          <a:p>
            <a:r>
              <a:rPr lang="en-GB" dirty="0">
                <a:ea typeface="+mn-lt"/>
                <a:cs typeface="+mn-lt"/>
              </a:rPr>
              <a:t>Both, the creator of memory point and all the visitors, are gaining from it. </a:t>
            </a:r>
            <a:r>
              <a:rPr lang="et-EE" dirty="0">
                <a:ea typeface="+mn-lt"/>
                <a:cs typeface="+mn-lt"/>
              </a:rPr>
              <a:t>Content creator will have more subscribers, If you get more than 1000 different visitors of your Ghost spot, you start earn from every visit they make. Visitors of your ghost spot can get information, for what they are ready to pay. </a:t>
            </a:r>
            <a:endParaRPr lang="en-GB" dirty="0">
              <a:cs typeface="Calibri" panose="020F0502020204030204"/>
            </a:endParaRPr>
          </a:p>
          <a:p>
            <a:r>
              <a:rPr lang="en-GB" dirty="0">
                <a:ea typeface="+mn-lt"/>
                <a:cs typeface="+mn-lt"/>
              </a:rPr>
              <a:t>Memories and messages of your ancestors can be made available and accessible to others, when they visit the memory point.</a:t>
            </a:r>
            <a:endParaRPr lang="et-EE" dirty="0">
              <a:ea typeface="+mn-lt"/>
              <a:cs typeface="+mn-lt"/>
            </a:endParaRPr>
          </a:p>
          <a:p>
            <a:r>
              <a:rPr lang="et-EE" dirty="0">
                <a:ea typeface="+mn-lt"/>
                <a:cs typeface="+mn-lt"/>
              </a:rPr>
              <a:t>You can use your ghost spot in any way, up to your imagination.</a:t>
            </a:r>
            <a:endParaRPr lang="en-GB" dirty="0"/>
          </a:p>
        </p:txBody>
      </p:sp>
    </p:spTree>
    <p:extLst>
      <p:ext uri="{BB962C8B-B14F-4D97-AF65-F5344CB8AC3E}">
        <p14:creationId xmlns:p14="http://schemas.microsoft.com/office/powerpoint/2010/main" val="1525565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BD95-10C5-49A7-A90B-73CDADAE4CA8}"/>
              </a:ext>
            </a:extLst>
          </p:cNvPr>
          <p:cNvSpPr>
            <a:spLocks noGrp="1"/>
          </p:cNvSpPr>
          <p:nvPr>
            <p:ph type="title"/>
          </p:nvPr>
        </p:nvSpPr>
        <p:spPr/>
        <p:txBody>
          <a:bodyPr/>
          <a:lstStyle/>
          <a:p>
            <a:pPr algn="ctr"/>
            <a:r>
              <a:rPr lang="et-EE"/>
              <a:t>Future possibilities</a:t>
            </a:r>
            <a:endParaRPr lang="en-GB"/>
          </a:p>
        </p:txBody>
      </p:sp>
      <p:sp>
        <p:nvSpPr>
          <p:cNvPr id="3" name="Content Placeholder 2">
            <a:extLst>
              <a:ext uri="{FF2B5EF4-FFF2-40B4-BE49-F238E27FC236}">
                <a16:creationId xmlns:a16="http://schemas.microsoft.com/office/drawing/2014/main" id="{8FCD99D6-A90D-86AC-5725-19B2CC80857E}"/>
              </a:ext>
            </a:extLst>
          </p:cNvPr>
          <p:cNvSpPr>
            <a:spLocks noGrp="1"/>
          </p:cNvSpPr>
          <p:nvPr>
            <p:ph idx="1"/>
          </p:nvPr>
        </p:nvSpPr>
        <p:spPr>
          <a:xfrm>
            <a:off x="838200" y="1551305"/>
            <a:ext cx="10515600" cy="4882560"/>
          </a:xfrm>
        </p:spPr>
        <p:txBody>
          <a:bodyPr vert="horz" lIns="91440" tIns="45720" rIns="91440" bIns="45720" rtlCol="0" anchor="t">
            <a:normAutofit fontScale="92500" lnSpcReduction="20000"/>
          </a:bodyPr>
          <a:lstStyle/>
          <a:p>
            <a:pPr marL="0" indent="0" algn="ctr" rtl="0" fontAlgn="base">
              <a:buNone/>
            </a:pPr>
            <a:r>
              <a:rPr lang="en-GB" sz="1800" b="0" i="0">
                <a:solidFill>
                  <a:srgbClr val="000000"/>
                </a:solidFill>
                <a:effectLst/>
                <a:latin typeface="Calibri"/>
                <a:cs typeface="Calibri"/>
              </a:rPr>
              <a:t>Since the planned application uses external service providers in animation and augmented reality functions, the content offered in the service can become more perfect through the development of the AI and AR services used. For example, you can continuously improve over time: </a:t>
            </a:r>
            <a:endParaRPr lang="en-GB" b="0" i="0">
              <a:solidFill>
                <a:srgbClr val="000000"/>
              </a:solidFill>
              <a:effectLst/>
              <a:latin typeface="Calibri"/>
              <a:cs typeface="Calibri"/>
            </a:endParaRPr>
          </a:p>
          <a:p>
            <a:pPr fontAlgn="base"/>
            <a:r>
              <a:rPr lang="en-GB" sz="1800">
                <a:solidFill>
                  <a:srgbClr val="000000"/>
                </a:solidFill>
                <a:latin typeface="Calibri"/>
                <a:cs typeface="Calibri"/>
              </a:rPr>
              <a:t>animated person will behave according the instructions given to AI</a:t>
            </a:r>
            <a:endParaRPr lang="en-GB" sz="1800" b="0" i="0">
              <a:solidFill>
                <a:srgbClr val="000000"/>
              </a:solidFill>
              <a:effectLst/>
              <a:latin typeface="Calibri"/>
              <a:cs typeface="Calibri"/>
            </a:endParaRPr>
          </a:p>
          <a:p>
            <a:pPr algn="l" rtl="0" fontAlgn="base">
              <a:buFont typeface="Arial" panose="020B0604020202020204" pitchFamily="34" charset="0"/>
              <a:buChar char="•"/>
            </a:pPr>
            <a:r>
              <a:rPr lang="en-GB" sz="1800" b="0" i="0">
                <a:solidFill>
                  <a:srgbClr val="000000"/>
                </a:solidFill>
                <a:effectLst/>
                <a:latin typeface="Calibri"/>
                <a:cs typeface="Calibri"/>
              </a:rPr>
              <a:t>3D animation performance augmented reality, full body animation instead of bust form</a:t>
            </a:r>
          </a:p>
          <a:p>
            <a:pPr algn="l" rtl="0" fontAlgn="base">
              <a:buFont typeface="Arial" panose="020B0604020202020204" pitchFamily="34" charset="0"/>
              <a:buChar char="•"/>
            </a:pPr>
            <a:r>
              <a:rPr lang="en-GB" sz="1800" b="0" i="0">
                <a:solidFill>
                  <a:srgbClr val="000000"/>
                </a:solidFill>
                <a:effectLst/>
                <a:latin typeface="Calibri"/>
                <a:cs typeface="Calibri"/>
              </a:rPr>
              <a:t>using AI to ask questions to animated persons in real time (the answers to which are found by AI using what is found on the internet and what is recorded about the person by other users). Giving answers to more complex questions can also be directed by the AI to answer the owner of the memory point</a:t>
            </a:r>
          </a:p>
          <a:p>
            <a:pPr fontAlgn="base"/>
            <a:r>
              <a:rPr lang="en-GB" sz="1800" b="0" i="0">
                <a:solidFill>
                  <a:srgbClr val="000000"/>
                </a:solidFill>
                <a:effectLst/>
                <a:latin typeface="Calibri"/>
                <a:cs typeface="Calibri"/>
              </a:rPr>
              <a:t>automatic translation of the presented text,</a:t>
            </a:r>
            <a:r>
              <a:rPr lang="en-GB" sz="1800">
                <a:solidFill>
                  <a:srgbClr val="000000"/>
                </a:solidFill>
                <a:latin typeface="Calibri"/>
                <a:cs typeface="Calibri"/>
              </a:rPr>
              <a:t> into the language</a:t>
            </a:r>
            <a:r>
              <a:rPr lang="en-GB" sz="1800" b="0" i="0">
                <a:solidFill>
                  <a:srgbClr val="000000"/>
                </a:solidFill>
                <a:effectLst/>
                <a:latin typeface="Calibri"/>
                <a:cs typeface="Calibri"/>
              </a:rPr>
              <a:t> </a:t>
            </a:r>
            <a:r>
              <a:rPr lang="en-GB" sz="1800">
                <a:solidFill>
                  <a:srgbClr val="000000"/>
                </a:solidFill>
                <a:latin typeface="Calibri"/>
                <a:cs typeface="Calibri"/>
              </a:rPr>
              <a:t>of </a:t>
            </a:r>
            <a:r>
              <a:rPr lang="en-GB" sz="1800" b="0" i="0">
                <a:solidFill>
                  <a:srgbClr val="000000"/>
                </a:solidFill>
                <a:effectLst/>
                <a:latin typeface="Calibri"/>
                <a:cs typeface="Calibri"/>
              </a:rPr>
              <a:t>the </a:t>
            </a:r>
            <a:r>
              <a:rPr lang="en-GB" sz="1800">
                <a:solidFill>
                  <a:srgbClr val="000000"/>
                </a:solidFill>
                <a:latin typeface="Calibri"/>
                <a:cs typeface="Calibri"/>
              </a:rPr>
              <a:t>user</a:t>
            </a:r>
            <a:endParaRPr lang="en-GB" sz="1800" b="0" i="0">
              <a:solidFill>
                <a:srgbClr val="000000"/>
              </a:solidFill>
              <a:effectLst/>
              <a:latin typeface="Calibri"/>
              <a:cs typeface="Calibri"/>
            </a:endParaRPr>
          </a:p>
          <a:p>
            <a:pPr fontAlgn="base"/>
            <a:r>
              <a:rPr lang="en-GB" sz="1800" b="0" i="0">
                <a:solidFill>
                  <a:srgbClr val="000000"/>
                </a:solidFill>
                <a:effectLst/>
                <a:latin typeface="Calibri"/>
                <a:cs typeface="Calibri"/>
              </a:rPr>
              <a:t>creation of algorithms</a:t>
            </a:r>
            <a:r>
              <a:rPr lang="en-GB" sz="1800">
                <a:solidFill>
                  <a:srgbClr val="000000"/>
                </a:solidFill>
                <a:latin typeface="Calibri"/>
                <a:cs typeface="Calibri"/>
              </a:rPr>
              <a:t> to connect</a:t>
            </a:r>
            <a:r>
              <a:rPr lang="en-GB" sz="1800" b="0" i="0">
                <a:solidFill>
                  <a:srgbClr val="000000"/>
                </a:solidFill>
                <a:effectLst/>
                <a:latin typeface="Calibri"/>
                <a:cs typeface="Calibri"/>
              </a:rPr>
              <a:t> memory points globally, merging</a:t>
            </a:r>
            <a:r>
              <a:rPr lang="en-GB" sz="1800">
                <a:solidFill>
                  <a:srgbClr val="000000"/>
                </a:solidFill>
                <a:latin typeface="Calibri"/>
                <a:cs typeface="Calibri"/>
              </a:rPr>
              <a:t> </a:t>
            </a:r>
            <a:r>
              <a:rPr lang="en-GB" sz="1800" b="0" i="0">
                <a:solidFill>
                  <a:srgbClr val="000000"/>
                </a:solidFill>
                <a:effectLst/>
                <a:latin typeface="Calibri"/>
                <a:cs typeface="Calibri"/>
              </a:rPr>
              <a:t> different users into larger thematic networks </a:t>
            </a:r>
          </a:p>
          <a:p>
            <a:pPr fontAlgn="base"/>
            <a:r>
              <a:rPr lang="en-GB" sz="1800" b="0" i="0">
                <a:solidFill>
                  <a:srgbClr val="000000"/>
                </a:solidFill>
                <a:effectLst/>
                <a:latin typeface="Calibri"/>
                <a:cs typeface="Calibri"/>
              </a:rPr>
              <a:t>linking the solution for a smooth user experience with various social networks in use</a:t>
            </a:r>
            <a:r>
              <a:rPr lang="en-GB" sz="1800">
                <a:solidFill>
                  <a:srgbClr val="000000"/>
                </a:solidFill>
                <a:latin typeface="Calibri"/>
                <a:cs typeface="Calibri"/>
              </a:rPr>
              <a:t> -</a:t>
            </a:r>
            <a:r>
              <a:rPr lang="en-GB" sz="1800" b="0" i="0">
                <a:solidFill>
                  <a:srgbClr val="000000"/>
                </a:solidFill>
                <a:effectLst/>
                <a:latin typeface="Calibri"/>
                <a:cs typeface="Calibri"/>
              </a:rPr>
              <a:t> FB, Twitter, Meta VR, Instagram</a:t>
            </a:r>
            <a:r>
              <a:rPr lang="en-GB" sz="1800">
                <a:solidFill>
                  <a:srgbClr val="000000"/>
                </a:solidFill>
                <a:latin typeface="Calibri"/>
                <a:cs typeface="Calibri"/>
              </a:rPr>
              <a:t>,</a:t>
            </a:r>
            <a:r>
              <a:rPr lang="en-GB" sz="1800" b="0" i="0">
                <a:solidFill>
                  <a:srgbClr val="000000"/>
                </a:solidFill>
                <a:effectLst/>
                <a:latin typeface="Calibri"/>
                <a:cs typeface="Calibri"/>
              </a:rPr>
              <a:t> </a:t>
            </a:r>
            <a:r>
              <a:rPr lang="en-GB" sz="1800" b="0" i="0" err="1">
                <a:solidFill>
                  <a:srgbClr val="000000"/>
                </a:solidFill>
                <a:effectLst/>
                <a:latin typeface="Calibri"/>
                <a:cs typeface="Calibri"/>
              </a:rPr>
              <a:t>Geni</a:t>
            </a:r>
            <a:r>
              <a:rPr lang="en-GB" sz="1800" b="0" i="0">
                <a:solidFill>
                  <a:srgbClr val="000000"/>
                </a:solidFill>
                <a:effectLst/>
                <a:latin typeface="Calibri"/>
                <a:cs typeface="Calibri"/>
              </a:rPr>
              <a:t>, </a:t>
            </a:r>
            <a:r>
              <a:rPr lang="en-GB" sz="1800" b="0" i="0" err="1">
                <a:solidFill>
                  <a:srgbClr val="000000"/>
                </a:solidFill>
                <a:effectLst/>
                <a:latin typeface="Calibri"/>
                <a:cs typeface="Calibri"/>
              </a:rPr>
              <a:t>MyHeritage</a:t>
            </a:r>
            <a:r>
              <a:rPr lang="en-GB" sz="1800" b="0" i="0">
                <a:solidFill>
                  <a:srgbClr val="000000"/>
                </a:solidFill>
                <a:effectLst/>
                <a:latin typeface="Calibri"/>
                <a:cs typeface="Calibri"/>
              </a:rPr>
              <a:t>, etc</a:t>
            </a:r>
          </a:p>
          <a:p>
            <a:pPr fontAlgn="base"/>
            <a:r>
              <a:rPr lang="en-GB" sz="1800" b="0" i="0">
                <a:solidFill>
                  <a:srgbClr val="000000"/>
                </a:solidFill>
                <a:effectLst/>
                <a:latin typeface="Calibri"/>
                <a:cs typeface="Calibri"/>
              </a:rPr>
              <a:t>activated app signals when </a:t>
            </a:r>
            <a:r>
              <a:rPr lang="en-GB" sz="1800">
                <a:solidFill>
                  <a:srgbClr val="000000"/>
                </a:solidFill>
                <a:latin typeface="Calibri"/>
                <a:cs typeface="Calibri"/>
              </a:rPr>
              <a:t>approaching memory points</a:t>
            </a:r>
            <a:r>
              <a:rPr lang="en-GB" sz="1800" b="0" i="0">
                <a:solidFill>
                  <a:srgbClr val="000000"/>
                </a:solidFill>
                <a:effectLst/>
                <a:latin typeface="Calibri"/>
                <a:cs typeface="Calibri"/>
              </a:rPr>
              <a:t>, </a:t>
            </a:r>
            <a:r>
              <a:rPr lang="en-GB" sz="1800">
                <a:solidFill>
                  <a:srgbClr val="000000"/>
                </a:solidFill>
                <a:latin typeface="Calibri"/>
                <a:cs typeface="Calibri"/>
              </a:rPr>
              <a:t>which have</a:t>
            </a:r>
            <a:r>
              <a:rPr lang="en-GB" sz="1800" b="0" i="0">
                <a:solidFill>
                  <a:srgbClr val="000000"/>
                </a:solidFill>
                <a:effectLst/>
                <a:latin typeface="Calibri"/>
                <a:cs typeface="Calibri"/>
              </a:rPr>
              <a:t> </a:t>
            </a:r>
            <a:r>
              <a:rPr lang="en-GB" sz="1800">
                <a:solidFill>
                  <a:srgbClr val="000000"/>
                </a:solidFill>
                <a:latin typeface="Calibri"/>
                <a:cs typeface="Calibri"/>
              </a:rPr>
              <a:t>a connection</a:t>
            </a:r>
            <a:r>
              <a:rPr lang="en-GB" sz="1800" b="0" i="0">
                <a:solidFill>
                  <a:srgbClr val="000000"/>
                </a:solidFill>
                <a:effectLst/>
                <a:latin typeface="Calibri"/>
                <a:cs typeface="Calibri"/>
              </a:rPr>
              <a:t> with the </a:t>
            </a:r>
            <a:r>
              <a:rPr lang="en-GB" sz="1800">
                <a:solidFill>
                  <a:srgbClr val="000000"/>
                </a:solidFill>
                <a:latin typeface="Calibri"/>
                <a:cs typeface="Calibri"/>
              </a:rPr>
              <a:t>client</a:t>
            </a:r>
          </a:p>
          <a:p>
            <a:r>
              <a:rPr lang="en-GB" sz="1800">
                <a:solidFill>
                  <a:srgbClr val="000000"/>
                </a:solidFill>
                <a:latin typeface="Calibri"/>
                <a:cs typeface="Calibri"/>
              </a:rPr>
              <a:t>presentation</a:t>
            </a:r>
            <a:r>
              <a:rPr lang="en-GB" sz="1800" b="0" i="0">
                <a:solidFill>
                  <a:srgbClr val="000000"/>
                </a:solidFill>
                <a:effectLst/>
                <a:latin typeface="Calibri"/>
                <a:cs typeface="Calibri"/>
              </a:rPr>
              <a:t> of advertisements </a:t>
            </a:r>
            <a:r>
              <a:rPr lang="en-GB" sz="1800">
                <a:solidFill>
                  <a:srgbClr val="000000"/>
                </a:solidFill>
                <a:latin typeface="Calibri"/>
                <a:cs typeface="Calibri"/>
              </a:rPr>
              <a:t>for trial customers through</a:t>
            </a:r>
            <a:r>
              <a:rPr lang="en-GB" sz="1800" b="0" i="0">
                <a:solidFill>
                  <a:srgbClr val="000000"/>
                </a:solidFill>
                <a:effectLst/>
                <a:latin typeface="Calibri"/>
                <a:cs typeface="Calibri"/>
              </a:rPr>
              <a:t> the speech of animated persons (i.e. after speaking their message, through the AR environment provides the viewer with audio-visual information about the products and services that could be necessary for the end consumer at this memory point </a:t>
            </a:r>
            <a:endParaRPr lang="en-GB"/>
          </a:p>
          <a:p>
            <a:pPr fontAlgn="base"/>
            <a:r>
              <a:rPr lang="en-GB" sz="1800" b="0" i="0">
                <a:solidFill>
                  <a:srgbClr val="000000"/>
                </a:solidFill>
                <a:effectLst/>
                <a:latin typeface="Calibri"/>
                <a:cs typeface="Calibri"/>
              </a:rPr>
              <a:t>new customer groups - </a:t>
            </a:r>
            <a:r>
              <a:rPr lang="en-GB" sz="1800">
                <a:solidFill>
                  <a:srgbClr val="000000"/>
                </a:solidFill>
                <a:latin typeface="Calibri"/>
                <a:cs typeface="Calibri"/>
              </a:rPr>
              <a:t>pet</a:t>
            </a:r>
            <a:r>
              <a:rPr lang="en-GB" sz="1800" b="0" i="0">
                <a:solidFill>
                  <a:srgbClr val="000000"/>
                </a:solidFill>
                <a:effectLst/>
                <a:latin typeface="Calibri"/>
                <a:cs typeface="Calibri"/>
              </a:rPr>
              <a:t> owners, bloggers, travellers, </a:t>
            </a:r>
            <a:r>
              <a:rPr lang="en-GB" sz="1800">
                <a:solidFill>
                  <a:srgbClr val="000000"/>
                </a:solidFill>
                <a:latin typeface="Calibri"/>
                <a:cs typeface="Calibri"/>
              </a:rPr>
              <a:t>memory</a:t>
            </a:r>
            <a:r>
              <a:rPr lang="en-GB" sz="1800" b="0" i="0">
                <a:solidFill>
                  <a:srgbClr val="000000"/>
                </a:solidFill>
                <a:effectLst/>
                <a:latin typeface="Calibri"/>
                <a:cs typeface="Calibri"/>
              </a:rPr>
              <a:t> points</a:t>
            </a:r>
            <a:r>
              <a:rPr lang="en-GB" sz="1800">
                <a:solidFill>
                  <a:srgbClr val="000000"/>
                </a:solidFill>
                <a:latin typeface="Calibri"/>
                <a:cs typeface="Calibri"/>
              </a:rPr>
              <a:t> of sculptures</a:t>
            </a:r>
            <a:r>
              <a:rPr lang="en-GB" sz="1800" b="0" i="0">
                <a:solidFill>
                  <a:srgbClr val="000000"/>
                </a:solidFill>
                <a:effectLst/>
                <a:latin typeface="Calibri"/>
                <a:cs typeface="Calibri"/>
              </a:rPr>
              <a:t> in urban space, objects and avatars that help people providing critical information in crisis </a:t>
            </a:r>
            <a:r>
              <a:rPr lang="en-GB" sz="1800">
                <a:solidFill>
                  <a:srgbClr val="000000"/>
                </a:solidFill>
                <a:latin typeface="Calibri"/>
                <a:cs typeface="Calibri"/>
              </a:rPr>
              <a:t>situation</a:t>
            </a:r>
            <a:r>
              <a:rPr lang="en-GB" sz="1800" b="0" i="0">
                <a:solidFill>
                  <a:srgbClr val="000000"/>
                </a:solidFill>
                <a:effectLst/>
                <a:latin typeface="Calibri"/>
                <a:cs typeface="Calibri"/>
              </a:rPr>
              <a:t> </a:t>
            </a:r>
          </a:p>
          <a:p>
            <a:pPr algn="l" rtl="0" fontAlgn="base">
              <a:buFont typeface="Arial" panose="020B0604020202020204" pitchFamily="34" charset="0"/>
              <a:buChar char="•"/>
            </a:pPr>
            <a:r>
              <a:rPr lang="en-GB" sz="1800">
                <a:solidFill>
                  <a:srgbClr val="000000"/>
                </a:solidFill>
                <a:latin typeface="Calibri"/>
                <a:cs typeface="Calibri"/>
              </a:rPr>
              <a:t>seminars</a:t>
            </a:r>
            <a:r>
              <a:rPr lang="en-GB" sz="1800" b="0" i="0">
                <a:solidFill>
                  <a:srgbClr val="000000"/>
                </a:solidFill>
                <a:effectLst/>
                <a:latin typeface="Calibri"/>
                <a:cs typeface="Calibri"/>
              </a:rPr>
              <a:t>, conferences, based upon </a:t>
            </a:r>
            <a:r>
              <a:rPr lang="en-GB" sz="1800">
                <a:solidFill>
                  <a:srgbClr val="000000"/>
                </a:solidFill>
                <a:latin typeface="Calibri"/>
                <a:cs typeface="Calibri"/>
              </a:rPr>
              <a:t>potential</a:t>
            </a:r>
            <a:r>
              <a:rPr lang="en-GB" sz="1800" b="0" i="0">
                <a:solidFill>
                  <a:srgbClr val="000000"/>
                </a:solidFill>
                <a:effectLst/>
                <a:latin typeface="Calibri"/>
                <a:cs typeface="Calibri"/>
              </a:rPr>
              <a:t> use cases, ethical topics, etc of the service </a:t>
            </a:r>
          </a:p>
          <a:p>
            <a:pPr marL="0" indent="0">
              <a:buNone/>
            </a:pPr>
            <a:endParaRPr lang="en-GB"/>
          </a:p>
        </p:txBody>
      </p:sp>
    </p:spTree>
    <p:extLst>
      <p:ext uri="{BB962C8B-B14F-4D97-AF65-F5344CB8AC3E}">
        <p14:creationId xmlns:p14="http://schemas.microsoft.com/office/powerpoint/2010/main" val="53165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86F0D-FCC1-7610-C91F-EC1C43639038}"/>
              </a:ext>
            </a:extLst>
          </p:cNvPr>
          <p:cNvSpPr>
            <a:spLocks noGrp="1"/>
          </p:cNvSpPr>
          <p:nvPr>
            <p:ph type="title"/>
          </p:nvPr>
        </p:nvSpPr>
        <p:spPr>
          <a:xfrm>
            <a:off x="838201" y="365125"/>
            <a:ext cx="6603459" cy="6164012"/>
          </a:xfrm>
        </p:spPr>
        <p:txBody>
          <a:bodyPr anchor="ctr"/>
          <a:lstStyle/>
          <a:p>
            <a:pPr algn="ctr"/>
            <a:r>
              <a:rPr lang="en-US" dirty="0"/>
              <a:t>You download the app</a:t>
            </a:r>
            <a:br>
              <a:rPr lang="en-US" dirty="0"/>
            </a:br>
            <a:r>
              <a:rPr lang="en-US" dirty="0"/>
              <a:t>and go to a place</a:t>
            </a:r>
            <a:br>
              <a:rPr lang="en-US" dirty="0"/>
            </a:br>
            <a:r>
              <a:rPr lang="en-US" dirty="0"/>
              <a:t>where </a:t>
            </a:r>
            <a:r>
              <a:rPr lang="en-US" dirty="0" err="1"/>
              <a:t>yo</a:t>
            </a:r>
            <a:r>
              <a:rPr lang="et-EE" dirty="0"/>
              <a:t>u want your ghost to appear</a:t>
            </a:r>
            <a:r>
              <a:rPr lang="en-US" dirty="0"/>
              <a:t>.</a:t>
            </a:r>
            <a:endParaRPr lang="uk-UA" dirty="0"/>
          </a:p>
        </p:txBody>
      </p:sp>
      <p:pic>
        <p:nvPicPr>
          <p:cNvPr id="3" name="Рисунок 2">
            <a:extLst>
              <a:ext uri="{FF2B5EF4-FFF2-40B4-BE49-F238E27FC236}">
                <a16:creationId xmlns:a16="http://schemas.microsoft.com/office/drawing/2014/main" id="{1603DF36-1EC5-C1A2-3A13-F15C25923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615" y="5040529"/>
            <a:ext cx="1080000" cy="361203"/>
          </a:xfrm>
          <a:prstGeom prst="rect">
            <a:avLst/>
          </a:prstGeom>
        </p:spPr>
      </p:pic>
      <p:pic>
        <p:nvPicPr>
          <p:cNvPr id="4" name="Рисунок 3">
            <a:extLst>
              <a:ext uri="{FF2B5EF4-FFF2-40B4-BE49-F238E27FC236}">
                <a16:creationId xmlns:a16="http://schemas.microsoft.com/office/drawing/2014/main" id="{97D88CC8-B9D7-0148-77D2-390D688CC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4674" y="5040530"/>
            <a:ext cx="1218459" cy="361203"/>
          </a:xfrm>
          <a:prstGeom prst="rect">
            <a:avLst/>
          </a:prstGeom>
        </p:spPr>
      </p:pic>
      <p:pic>
        <p:nvPicPr>
          <p:cNvPr id="5" name="hero">
            <a:hlinkClick r:id="" action="ppaction://media"/>
            <a:extLst>
              <a:ext uri="{FF2B5EF4-FFF2-40B4-BE49-F238E27FC236}">
                <a16:creationId xmlns:a16="http://schemas.microsoft.com/office/drawing/2014/main" id="{936369B3-51CC-CB68-59D9-ECBAE8D27A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74063" y="0"/>
            <a:ext cx="3817937" cy="6858000"/>
          </a:xfrm>
          <a:prstGeom prst="rect">
            <a:avLst/>
          </a:prstGeom>
        </p:spPr>
      </p:pic>
    </p:spTree>
    <p:extLst>
      <p:ext uri="{BB962C8B-B14F-4D97-AF65-F5344CB8AC3E}">
        <p14:creationId xmlns:p14="http://schemas.microsoft.com/office/powerpoint/2010/main" val="113077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86F0D-FCC1-7610-C91F-EC1C43639038}"/>
              </a:ext>
            </a:extLst>
          </p:cNvPr>
          <p:cNvSpPr>
            <a:spLocks noGrp="1"/>
          </p:cNvSpPr>
          <p:nvPr>
            <p:ph type="title"/>
          </p:nvPr>
        </p:nvSpPr>
        <p:spPr>
          <a:xfrm>
            <a:off x="5525311" y="365125"/>
            <a:ext cx="5824487" cy="6164012"/>
          </a:xfrm>
        </p:spPr>
        <p:txBody>
          <a:bodyPr anchor="ctr"/>
          <a:lstStyle/>
          <a:p>
            <a:r>
              <a:rPr lang="et-EE" dirty="0"/>
              <a:t>If you work as content creator for history, you can make your ghost appear and tell the story at the historic place you choose</a:t>
            </a:r>
            <a:endParaRPr lang="uk-UA" dirty="0"/>
          </a:p>
        </p:txBody>
      </p:sp>
      <p:pic>
        <p:nvPicPr>
          <p:cNvPr id="5" name="Picture 4" descr="A picture containing grass, building, outdoor, sky&#10;&#10;Description automatically generated">
            <a:extLst>
              <a:ext uri="{FF2B5EF4-FFF2-40B4-BE49-F238E27FC236}">
                <a16:creationId xmlns:a16="http://schemas.microsoft.com/office/drawing/2014/main" id="{79FD09B5-B2C4-7B09-9046-7B0489FC1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51" y="990600"/>
            <a:ext cx="4876800" cy="4876800"/>
          </a:xfrm>
          <a:prstGeom prst="rect">
            <a:avLst/>
          </a:prstGeom>
        </p:spPr>
      </p:pic>
      <p:pic>
        <p:nvPicPr>
          <p:cNvPr id="8" name="Picture 7" descr="A hand holding a cell phone&#10;&#10;Description automatically generated with medium confidence">
            <a:extLst>
              <a:ext uri="{FF2B5EF4-FFF2-40B4-BE49-F238E27FC236}">
                <a16:creationId xmlns:a16="http://schemas.microsoft.com/office/drawing/2014/main" id="{CD59D336-362D-80FA-C2B3-629A4FA2C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410" y="1296955"/>
            <a:ext cx="3809539" cy="4570445"/>
          </a:xfrm>
          <a:prstGeom prst="rect">
            <a:avLst/>
          </a:prstGeom>
        </p:spPr>
      </p:pic>
      <p:pic>
        <p:nvPicPr>
          <p:cNvPr id="9" name="New creative video (1)">
            <a:hlinkClick r:id="" action="ppaction://media"/>
            <a:extLst>
              <a:ext uri="{FF2B5EF4-FFF2-40B4-BE49-F238E27FC236}">
                <a16:creationId xmlns:a16="http://schemas.microsoft.com/office/drawing/2014/main" id="{85D05BE0-93C6-0882-6DE3-E7C30F029A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23460" y="1984632"/>
            <a:ext cx="884676" cy="1444368"/>
          </a:xfrm>
          <a:prstGeom prst="rect">
            <a:avLst/>
          </a:prstGeom>
        </p:spPr>
      </p:pic>
    </p:spTree>
    <p:extLst>
      <p:ext uri="{BB962C8B-B14F-4D97-AF65-F5344CB8AC3E}">
        <p14:creationId xmlns:p14="http://schemas.microsoft.com/office/powerpoint/2010/main" val="21372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86F0D-FCC1-7610-C91F-EC1C43639038}"/>
              </a:ext>
            </a:extLst>
          </p:cNvPr>
          <p:cNvSpPr>
            <a:spLocks noGrp="1"/>
          </p:cNvSpPr>
          <p:nvPr>
            <p:ph type="title"/>
          </p:nvPr>
        </p:nvSpPr>
        <p:spPr>
          <a:xfrm>
            <a:off x="7081934" y="365125"/>
            <a:ext cx="4267863" cy="6164012"/>
          </a:xfrm>
        </p:spPr>
        <p:txBody>
          <a:bodyPr anchor="ctr"/>
          <a:lstStyle/>
          <a:p>
            <a:r>
              <a:rPr lang="et-EE" dirty="0"/>
              <a:t>If you work as content creator for the fashion, you can make your ghost appear at the shop, giving suggestions for your subscriber</a:t>
            </a:r>
            <a:endParaRPr lang="uk-UA" dirty="0"/>
          </a:p>
        </p:txBody>
      </p:sp>
      <p:pic>
        <p:nvPicPr>
          <p:cNvPr id="5" name="Picture 4" descr="A picture containing furniture, wall, indoor, interior design&#10;&#10;Description automatically generated">
            <a:extLst>
              <a:ext uri="{FF2B5EF4-FFF2-40B4-BE49-F238E27FC236}">
                <a16:creationId xmlns:a16="http://schemas.microsoft.com/office/drawing/2014/main" id="{8B4869BC-5B62-D012-E1E1-CBDECBF88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40" y="424574"/>
            <a:ext cx="6164012" cy="6164012"/>
          </a:xfrm>
          <a:prstGeom prst="rect">
            <a:avLst/>
          </a:prstGeom>
        </p:spPr>
      </p:pic>
      <p:pic>
        <p:nvPicPr>
          <p:cNvPr id="7" name="Picture 6" descr="A hand holding a cell phone&#10;&#10;Description automatically generated with medium confidence">
            <a:extLst>
              <a:ext uri="{FF2B5EF4-FFF2-40B4-BE49-F238E27FC236}">
                <a16:creationId xmlns:a16="http://schemas.microsoft.com/office/drawing/2014/main" id="{48A53AD3-41E0-DF9E-C0CE-4C42B9255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35123">
            <a:off x="-1855961" y="699797"/>
            <a:ext cx="7264896" cy="8715964"/>
          </a:xfrm>
          <a:prstGeom prst="rect">
            <a:avLst/>
          </a:prstGeom>
        </p:spPr>
      </p:pic>
      <p:pic>
        <p:nvPicPr>
          <p:cNvPr id="8" name="New creative video (2)">
            <a:hlinkClick r:id="" action="ppaction://media"/>
            <a:extLst>
              <a:ext uri="{FF2B5EF4-FFF2-40B4-BE49-F238E27FC236}">
                <a16:creationId xmlns:a16="http://schemas.microsoft.com/office/drawing/2014/main" id="{9CFCF368-5000-6E37-A807-403C81FFF37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6204" y="3107094"/>
            <a:ext cx="1979470" cy="2905944"/>
          </a:xfrm>
          <a:prstGeom prst="rect">
            <a:avLst/>
          </a:prstGeom>
        </p:spPr>
      </p:pic>
    </p:spTree>
    <p:extLst>
      <p:ext uri="{BB962C8B-B14F-4D97-AF65-F5344CB8AC3E}">
        <p14:creationId xmlns:p14="http://schemas.microsoft.com/office/powerpoint/2010/main" val="122549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86F0D-FCC1-7610-C91F-EC1C43639038}"/>
              </a:ext>
            </a:extLst>
          </p:cNvPr>
          <p:cNvSpPr>
            <a:spLocks noGrp="1"/>
          </p:cNvSpPr>
          <p:nvPr>
            <p:ph type="title"/>
          </p:nvPr>
        </p:nvSpPr>
        <p:spPr>
          <a:xfrm>
            <a:off x="5525311" y="365125"/>
            <a:ext cx="5824487" cy="6164012"/>
          </a:xfrm>
        </p:spPr>
        <p:txBody>
          <a:bodyPr anchor="ctr"/>
          <a:lstStyle/>
          <a:p>
            <a:r>
              <a:rPr lang="en-US" dirty="0"/>
              <a:t>It can be an old house where you spent time as a child…</a:t>
            </a:r>
            <a:endParaRPr lang="uk-UA" dirty="0"/>
          </a:p>
        </p:txBody>
      </p:sp>
      <p:pic>
        <p:nvPicPr>
          <p:cNvPr id="4" name="Picture 3" descr="A picture containing building, outdoor, house, rock&#10;&#10;Description automatically generated">
            <a:extLst>
              <a:ext uri="{FF2B5EF4-FFF2-40B4-BE49-F238E27FC236}">
                <a16:creationId xmlns:a16="http://schemas.microsoft.com/office/drawing/2014/main" id="{6907E7F7-3CCC-4F5D-95BC-A7C1E6E43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03" y="137866"/>
            <a:ext cx="4388178" cy="6582267"/>
          </a:xfrm>
          <a:prstGeom prst="rect">
            <a:avLst/>
          </a:prstGeom>
        </p:spPr>
      </p:pic>
      <p:pic>
        <p:nvPicPr>
          <p:cNvPr id="5" name="Picture 4" descr="A hand holding a cell phone&#10;&#10;Description automatically generated with medium confidence">
            <a:extLst>
              <a:ext uri="{FF2B5EF4-FFF2-40B4-BE49-F238E27FC236}">
                <a16:creationId xmlns:a16="http://schemas.microsoft.com/office/drawing/2014/main" id="{2D4D8277-ED56-68D9-7604-25750D690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31792">
            <a:off x="-1298554" y="1577569"/>
            <a:ext cx="4571846" cy="5485014"/>
          </a:xfrm>
          <a:prstGeom prst="rect">
            <a:avLst/>
          </a:prstGeom>
        </p:spPr>
      </p:pic>
      <p:pic>
        <p:nvPicPr>
          <p:cNvPr id="6" name="New creative video (3)">
            <a:hlinkClick r:id="" action="ppaction://media"/>
            <a:extLst>
              <a:ext uri="{FF2B5EF4-FFF2-40B4-BE49-F238E27FC236}">
                <a16:creationId xmlns:a16="http://schemas.microsoft.com/office/drawing/2014/main" id="{30A8EE3E-4BFA-41A9-A951-C1BA5C9E3C49}"/>
              </a:ext>
            </a:extLst>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D9C3A5">
                <a:tint val="50000"/>
                <a:satMod val="180000"/>
              </a:srgbClr>
            </a:duotone>
          </a:blip>
          <a:stretch>
            <a:fillRect/>
          </a:stretch>
        </p:blipFill>
        <p:spPr>
          <a:xfrm>
            <a:off x="842202" y="2687217"/>
            <a:ext cx="1269673" cy="1632858"/>
          </a:xfrm>
          <a:prstGeom prst="rect">
            <a:avLst/>
          </a:prstGeom>
        </p:spPr>
      </p:pic>
    </p:spTree>
    <p:extLst>
      <p:ext uri="{BB962C8B-B14F-4D97-AF65-F5344CB8AC3E}">
        <p14:creationId xmlns:p14="http://schemas.microsoft.com/office/powerpoint/2010/main" val="37003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86F0D-FCC1-7610-C91F-EC1C43639038}"/>
              </a:ext>
            </a:extLst>
          </p:cNvPr>
          <p:cNvSpPr>
            <a:spLocks noGrp="1"/>
          </p:cNvSpPr>
          <p:nvPr>
            <p:ph type="title"/>
          </p:nvPr>
        </p:nvSpPr>
        <p:spPr>
          <a:xfrm>
            <a:off x="838200" y="365125"/>
            <a:ext cx="5939589" cy="6164012"/>
          </a:xfrm>
        </p:spPr>
        <p:txBody>
          <a:bodyPr anchor="ctr"/>
          <a:lstStyle/>
          <a:p>
            <a:r>
              <a:rPr lang="en-US"/>
              <a:t>...Or the grave</a:t>
            </a:r>
            <a:br>
              <a:rPr lang="en-US"/>
            </a:br>
            <a:r>
              <a:rPr lang="en-US"/>
              <a:t>of a loved one</a:t>
            </a:r>
            <a:endParaRPr lang="uk-UA"/>
          </a:p>
        </p:txBody>
      </p:sp>
      <p:pic>
        <p:nvPicPr>
          <p:cNvPr id="4" name="Picture 3" descr="A cemetery covered in snow&#10;&#10;Description automatically generated with medium confidence">
            <a:extLst>
              <a:ext uri="{FF2B5EF4-FFF2-40B4-BE49-F238E27FC236}">
                <a16:creationId xmlns:a16="http://schemas.microsoft.com/office/drawing/2014/main" id="{6E22D2F5-4379-32C3-81DC-2C39153D2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992" y="289845"/>
            <a:ext cx="4268928" cy="6393179"/>
          </a:xfrm>
          <a:prstGeom prst="rect">
            <a:avLst/>
          </a:prstGeom>
        </p:spPr>
      </p:pic>
    </p:spTree>
    <p:extLst>
      <p:ext uri="{BB962C8B-B14F-4D97-AF65-F5344CB8AC3E}">
        <p14:creationId xmlns:p14="http://schemas.microsoft.com/office/powerpoint/2010/main" val="2220760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emetery covered in snow">
            <a:extLst>
              <a:ext uri="{FF2B5EF4-FFF2-40B4-BE49-F238E27FC236}">
                <a16:creationId xmlns:a16="http://schemas.microsoft.com/office/drawing/2014/main" id="{B1031590-5D88-23DB-D6ED-46D4FE830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997"/>
            <a:ext cx="12192000" cy="6864703"/>
          </a:xfrm>
          <a:prstGeom prst="rect">
            <a:avLst/>
          </a:prstGeom>
        </p:spPr>
      </p:pic>
      <p:sp>
        <p:nvSpPr>
          <p:cNvPr id="2" name="Заголовок 1">
            <a:extLst>
              <a:ext uri="{FF2B5EF4-FFF2-40B4-BE49-F238E27FC236}">
                <a16:creationId xmlns:a16="http://schemas.microsoft.com/office/drawing/2014/main" id="{7CE86F0D-FCC1-7610-C91F-EC1C43639038}"/>
              </a:ext>
            </a:extLst>
          </p:cNvPr>
          <p:cNvSpPr>
            <a:spLocks noGrp="1"/>
          </p:cNvSpPr>
          <p:nvPr>
            <p:ph type="title"/>
          </p:nvPr>
        </p:nvSpPr>
        <p:spPr>
          <a:xfrm>
            <a:off x="4922520" y="365122"/>
            <a:ext cx="6778557" cy="2482352"/>
          </a:xfrm>
        </p:spPr>
        <p:txBody>
          <a:bodyPr anchor="t">
            <a:normAutofit fontScale="90000"/>
          </a:bodyPr>
          <a:lstStyle/>
          <a:p>
            <a:r>
              <a:rPr lang="en-US"/>
              <a:t>You point your camera at</a:t>
            </a:r>
            <a:br>
              <a:rPr lang="en-US"/>
            </a:br>
            <a:r>
              <a:rPr lang="en-US"/>
              <a:t>the place, and when you approach it,</a:t>
            </a:r>
            <a:br>
              <a:rPr lang="en-US"/>
            </a:br>
            <a:r>
              <a:rPr lang="en-US"/>
              <a:t>you can see its story</a:t>
            </a:r>
            <a:endParaRPr lang="uk-UA"/>
          </a:p>
        </p:txBody>
      </p:sp>
      <p:pic>
        <p:nvPicPr>
          <p:cNvPr id="6" name="grandmother message trim8">
            <a:hlinkClick r:id="" action="ppaction://media"/>
            <a:extLst>
              <a:ext uri="{FF2B5EF4-FFF2-40B4-BE49-F238E27FC236}">
                <a16:creationId xmlns:a16="http://schemas.microsoft.com/office/drawing/2014/main" id="{226516B0-0732-6077-59C8-41315B51BD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5070" y="793102"/>
            <a:ext cx="3620278" cy="2883000"/>
          </a:xfrm>
          <a:prstGeom prst="rect">
            <a:avLst/>
          </a:prstGeom>
        </p:spPr>
      </p:pic>
      <p:pic>
        <p:nvPicPr>
          <p:cNvPr id="10" name="Picture 9" descr="A picture containing text, window  Description automatically generated">
            <a:extLst>
              <a:ext uri="{FF2B5EF4-FFF2-40B4-BE49-F238E27FC236}">
                <a16:creationId xmlns:a16="http://schemas.microsoft.com/office/drawing/2014/main" id="{BF6FDB84-88D5-5E0E-2675-B56785BA3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093" y="247102"/>
            <a:ext cx="4052828" cy="6858000"/>
          </a:xfrm>
          <a:prstGeom prst="rect">
            <a:avLst/>
          </a:prstGeom>
        </p:spPr>
      </p:pic>
    </p:spTree>
    <p:extLst>
      <p:ext uri="{BB962C8B-B14F-4D97-AF65-F5344CB8AC3E}">
        <p14:creationId xmlns:p14="http://schemas.microsoft.com/office/powerpoint/2010/main" val="106077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86F0D-FCC1-7610-C91F-EC1C43639038}"/>
              </a:ext>
            </a:extLst>
          </p:cNvPr>
          <p:cNvSpPr>
            <a:spLocks noGrp="1"/>
          </p:cNvSpPr>
          <p:nvPr>
            <p:ph type="title"/>
          </p:nvPr>
        </p:nvSpPr>
        <p:spPr>
          <a:xfrm>
            <a:off x="474135" y="1008591"/>
            <a:ext cx="5071532" cy="4884209"/>
          </a:xfrm>
        </p:spPr>
        <p:txBody>
          <a:bodyPr anchor="ctr">
            <a:normAutofit fontScale="90000"/>
          </a:bodyPr>
          <a:lstStyle/>
          <a:p>
            <a:pPr algn="ctr"/>
            <a:r>
              <a:rPr lang="et-EE" dirty="0"/>
              <a:t>You share info about the app and your ghost point location with your subscribers.</a:t>
            </a:r>
            <a:br>
              <a:rPr lang="et-EE" dirty="0"/>
            </a:br>
            <a:r>
              <a:rPr lang="et-EE" dirty="0"/>
              <a:t>You can QR-code app download at the gate. If you are the owner of the place, you can create an a</a:t>
            </a:r>
            <a:r>
              <a:rPr lang="en-US" dirty="0" err="1"/>
              <a:t>nimated</a:t>
            </a:r>
            <a:r>
              <a:rPr lang="en-US" dirty="0"/>
              <a:t> character </a:t>
            </a:r>
            <a:r>
              <a:rPr lang="et-EE" dirty="0"/>
              <a:t>which </a:t>
            </a:r>
            <a:r>
              <a:rPr lang="en-US" dirty="0"/>
              <a:t>can lead you to the right place using AR.</a:t>
            </a:r>
            <a:endParaRPr lang="uk-UA" dirty="0"/>
          </a:p>
        </p:txBody>
      </p:sp>
      <p:pic>
        <p:nvPicPr>
          <p:cNvPr id="5" name="Picture 4" descr="A picture containing grass, outdoor, building, stone&#10;&#10;Description automatically generated">
            <a:extLst>
              <a:ext uri="{FF2B5EF4-FFF2-40B4-BE49-F238E27FC236}">
                <a16:creationId xmlns:a16="http://schemas.microsoft.com/office/drawing/2014/main" id="{D3B809F1-41FA-9E9F-A0ED-8DB649660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680" y="1318918"/>
            <a:ext cx="5630061" cy="4220164"/>
          </a:xfrm>
          <a:prstGeom prst="rect">
            <a:avLst/>
          </a:prstGeom>
        </p:spPr>
      </p:pic>
    </p:spTree>
    <p:extLst>
      <p:ext uri="{BB962C8B-B14F-4D97-AF65-F5344CB8AC3E}">
        <p14:creationId xmlns:p14="http://schemas.microsoft.com/office/powerpoint/2010/main" val="1788049816"/>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1903</TotalTime>
  <Words>1241</Words>
  <Application>Microsoft Office PowerPoint</Application>
  <PresentationFormat>Widescreen</PresentationFormat>
  <Paragraphs>60</Paragraphs>
  <Slides>22</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Colonna MT</vt:lpstr>
      <vt:lpstr>Тема Office</vt:lpstr>
      <vt:lpstr>Myghostspot.com</vt:lpstr>
      <vt:lpstr>PowerPoint Presentation</vt:lpstr>
      <vt:lpstr>You download the app and go to a place where you want your ghost to appear.</vt:lpstr>
      <vt:lpstr>If you work as content creator for history, you can make your ghost appear and tell the story at the historic place you choose</vt:lpstr>
      <vt:lpstr>If you work as content creator for the fashion, you can make your ghost appear at the shop, giving suggestions for your subscriber</vt:lpstr>
      <vt:lpstr>It can be an old house where you spent time as a child…</vt:lpstr>
      <vt:lpstr>...Or the grave of a loved one</vt:lpstr>
      <vt:lpstr>You point your camera at the place, and when you approach it, you can see its story</vt:lpstr>
      <vt:lpstr>You share info about the app and your ghost point location with your subscribers. You can QR-code app download at the gate. If you are the owner of the place, you can create an animated character which can lead you to the right place using AR.</vt:lpstr>
      <vt:lpstr>You can use our solution also for your own intentions in any way you like. Save your feelings or thoughts at this moment (as a kind of diary), share it with other visitors if you like. Also, you can see what other visitors have decided to share, it is like a guestbook. All this will create My ghost point.</vt:lpstr>
      <vt:lpstr>PowerPoint Presentation</vt:lpstr>
      <vt:lpstr>PowerPoint Presentation</vt:lpstr>
      <vt:lpstr>PowerPoint Presentation</vt:lpstr>
      <vt:lpstr>Images</vt:lpstr>
      <vt:lpstr>PowerPoint Presentation</vt:lpstr>
      <vt:lpstr>We can create an Ghost (avatar) of you, based of your photo. It can also be the photo of your ancestor, who’s story you know.  We can turn it into a video by adding synthesized, or your own voice-based speech, following the text you provide. AI also let visitors ask questions from your ghost, and it answers in your pre-saved style, according the info it can find about youor the related content. </vt:lpstr>
      <vt:lpstr>Example of the photo+text and the resulting video. </vt:lpstr>
      <vt:lpstr>PowerPoint Presentation</vt:lpstr>
      <vt:lpstr>For whom we do it? </vt:lpstr>
      <vt:lpstr>Different, better how?</vt:lpstr>
      <vt:lpstr>What is the benefit of that?</vt:lpstr>
      <vt:lpstr>Future possibilities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Evmemories</dc:title>
  <dc:creator>Dmitry</dc:creator>
  <cp:lastModifiedBy>Henri Pook</cp:lastModifiedBy>
  <cp:revision>16</cp:revision>
  <dcterms:created xsi:type="dcterms:W3CDTF">2023-03-20T07:10:44Z</dcterms:created>
  <dcterms:modified xsi:type="dcterms:W3CDTF">2023-05-08T16:05:00Z</dcterms:modified>
</cp:coreProperties>
</file>