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1" r:id="rId2"/>
    <p:sldId id="2563" r:id="rId3"/>
    <p:sldId id="2567" r:id="rId4"/>
    <p:sldId id="2611" r:id="rId5"/>
    <p:sldId id="2571" r:id="rId6"/>
    <p:sldId id="2579" r:id="rId7"/>
    <p:sldId id="2604" r:id="rId8"/>
    <p:sldId id="2583" r:id="rId9"/>
    <p:sldId id="2609" r:id="rId10"/>
    <p:sldId id="261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Minute Startup Pitch: Revolutionizing [Industry/Market] with [Your Startup Name]" id="{5B9F005C-0AAA-4D61-A8BE-D379D30087E4}">
          <p14:sldIdLst>
            <p14:sldId id="2561"/>
          </p14:sldIdLst>
        </p14:section>
        <p14:section name="Problem" id="{C8649585-A7B4-470E-8E95-1DA589E2267D}">
          <p14:sldIdLst>
            <p14:sldId id="2563"/>
          </p14:sldIdLst>
        </p14:section>
        <p14:section name="Solution" id="{538FE141-5265-40AD-841F-403753FA1AF0}">
          <p14:sldIdLst>
            <p14:sldId id="2567"/>
            <p14:sldId id="2611"/>
          </p14:sldIdLst>
        </p14:section>
        <p14:section name="Target Customer" id="{F32898FD-7B1A-447F-A99A-C20011D6C40D}">
          <p14:sldIdLst>
            <p14:sldId id="2571"/>
          </p14:sldIdLst>
        </p14:section>
        <p14:section name="Market Size" id="{00E7670C-C47C-4118-9DCE-89C743D516A0}">
          <p14:sldIdLst>
            <p14:sldId id="2579"/>
          </p14:sldIdLst>
        </p14:section>
        <p14:section name="Current Status" id="{AB19C722-4C87-4939-A3DD-5C4F7B629BB1}">
          <p14:sldIdLst>
            <p14:sldId id="2604"/>
            <p14:sldId id="2583"/>
            <p14:sldId id="2609"/>
            <p14:sldId id="2610"/>
          </p14:sldIdLst>
        </p14:section>
        <p14:section name="Business Model" id="{595DC12E-2E40-42A0-94CB-63A2544F36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21C3F4-74AC-4B87-BACD-4C06EC583E1C}" v="29" dt="2025-03-18T17:33:32.0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3" autoAdjust="0"/>
  </p:normalViewPr>
  <p:slideViewPr>
    <p:cSldViewPr snapToGrid="0">
      <p:cViewPr varScale="1">
        <p:scale>
          <a:sx n="65" d="100"/>
          <a:sy n="65" d="100"/>
        </p:scale>
        <p:origin x="133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i Pook" userId="cd109360ad4a0bc1" providerId="Windows Live" clId="Web-{02CFC448-9747-4DF8-9003-06DE72587B95}"/>
    <pc:docChg chg="modSld">
      <pc:chgData name="Henri Pook" userId="cd109360ad4a0bc1" providerId="Windows Live" clId="Web-{02CFC448-9747-4DF8-9003-06DE72587B95}" dt="2025-03-11T07:19:43.347" v="28"/>
      <pc:docMkLst>
        <pc:docMk/>
      </pc:docMkLst>
      <pc:sldChg chg="modSp">
        <pc:chgData name="Henri Pook" userId="cd109360ad4a0bc1" providerId="Windows Live" clId="Web-{02CFC448-9747-4DF8-9003-06DE72587B95}" dt="2025-03-11T07:19:43.347" v="28"/>
        <pc:sldMkLst>
          <pc:docMk/>
          <pc:sldMk cId="91609280" sldId="2563"/>
        </pc:sldMkLst>
        <pc:picChg chg="mod">
          <ac:chgData name="Henri Pook" userId="cd109360ad4a0bc1" providerId="Windows Live" clId="Web-{02CFC448-9747-4DF8-9003-06DE72587B95}" dt="2025-03-11T07:19:43.347" v="28"/>
          <ac:picMkLst>
            <pc:docMk/>
            <pc:sldMk cId="91609280" sldId="2563"/>
            <ac:picMk id="4" creationId="{B3B7F904-DEAD-2640-2146-098765412662}"/>
          </ac:picMkLst>
        </pc:picChg>
      </pc:sldChg>
      <pc:sldChg chg="modSp">
        <pc:chgData name="Henri Pook" userId="cd109360ad4a0bc1" providerId="Windows Live" clId="Web-{02CFC448-9747-4DF8-9003-06DE72587B95}" dt="2025-03-11T07:17:31.591" v="23" actId="14100"/>
        <pc:sldMkLst>
          <pc:docMk/>
          <pc:sldMk cId="1793763999" sldId="2583"/>
        </pc:sldMkLst>
        <pc:spChg chg="mod">
          <ac:chgData name="Henri Pook" userId="cd109360ad4a0bc1" providerId="Windows Live" clId="Web-{02CFC448-9747-4DF8-9003-06DE72587B95}" dt="2025-03-11T07:17:31.591" v="23" actId="14100"/>
          <ac:spMkLst>
            <pc:docMk/>
            <pc:sldMk cId="1793763999" sldId="2583"/>
            <ac:spMk id="10" creationId="{563F79D0-5867-3A85-6DB3-4AEBD125DAAA}"/>
          </ac:spMkLst>
        </pc:spChg>
        <pc:picChg chg="mod">
          <ac:chgData name="Henri Pook" userId="cd109360ad4a0bc1" providerId="Windows Live" clId="Web-{02CFC448-9747-4DF8-9003-06DE72587B95}" dt="2025-03-11T07:17:00.575" v="19"/>
          <ac:picMkLst>
            <pc:docMk/>
            <pc:sldMk cId="1793763999" sldId="2583"/>
            <ac:picMk id="4" creationId="{90C14BA4-CAB7-4A14-2AE8-6CF08E3FB251}"/>
          </ac:picMkLst>
        </pc:picChg>
        <pc:picChg chg="mod modCrop">
          <ac:chgData name="Henri Pook" userId="cd109360ad4a0bc1" providerId="Windows Live" clId="Web-{02CFC448-9747-4DF8-9003-06DE72587B95}" dt="2025-03-11T07:17:12.669" v="21"/>
          <ac:picMkLst>
            <pc:docMk/>
            <pc:sldMk cId="1793763999" sldId="2583"/>
            <ac:picMk id="6" creationId="{340A1057-6F1E-C9B1-0A65-455EA8DEB4C4}"/>
          </ac:picMkLst>
        </pc:picChg>
      </pc:sldChg>
      <pc:sldChg chg="addSp delSp modSp mod setBg">
        <pc:chgData name="Henri Pook" userId="cd109360ad4a0bc1" providerId="Windows Live" clId="Web-{02CFC448-9747-4DF8-9003-06DE72587B95}" dt="2025-03-11T07:12:58.956" v="8"/>
        <pc:sldMkLst>
          <pc:docMk/>
          <pc:sldMk cId="546750330" sldId="2604"/>
        </pc:sldMkLst>
        <pc:spChg chg="mod">
          <ac:chgData name="Henri Pook" userId="cd109360ad4a0bc1" providerId="Windows Live" clId="Web-{02CFC448-9747-4DF8-9003-06DE72587B95}" dt="2025-03-11T07:12:06.407" v="5"/>
          <ac:spMkLst>
            <pc:docMk/>
            <pc:sldMk cId="546750330" sldId="2604"/>
            <ac:spMk id="2" creationId="{800B6753-2BD4-381B-6CE3-71D0116E2B6B}"/>
          </ac:spMkLst>
        </pc:spChg>
        <pc:spChg chg="mod">
          <ac:chgData name="Henri Pook" userId="cd109360ad4a0bc1" providerId="Windows Live" clId="Web-{02CFC448-9747-4DF8-9003-06DE72587B95}" dt="2025-03-11T07:12:35.392" v="6" actId="1076"/>
          <ac:spMkLst>
            <pc:docMk/>
            <pc:sldMk cId="546750330" sldId="2604"/>
            <ac:spMk id="3" creationId="{5E54D47B-EEDB-4BCD-8376-9E442C25B4FF}"/>
          </ac:spMkLst>
        </pc:spChg>
        <pc:spChg chg="add mod">
          <ac:chgData name="Henri Pook" userId="cd109360ad4a0bc1" providerId="Windows Live" clId="Web-{02CFC448-9747-4DF8-9003-06DE72587B95}" dt="2025-03-11T07:12:58.956" v="8"/>
          <ac:spMkLst>
            <pc:docMk/>
            <pc:sldMk cId="546750330" sldId="2604"/>
            <ac:spMk id="4" creationId="{52851654-E4F5-48F9-509F-1F5AB7B3524D}"/>
          </ac:spMkLst>
        </pc:spChg>
        <pc:spChg chg="add del">
          <ac:chgData name="Henri Pook" userId="cd109360ad4a0bc1" providerId="Windows Live" clId="Web-{02CFC448-9747-4DF8-9003-06DE72587B95}" dt="2025-03-11T07:11:48.140" v="1"/>
          <ac:spMkLst>
            <pc:docMk/>
            <pc:sldMk cId="546750330" sldId="2604"/>
            <ac:spMk id="10" creationId="{ADE57300-C7FF-4578-99A0-42B0295B123C}"/>
          </ac:spMkLst>
        </pc:spChg>
        <pc:spChg chg="add del">
          <ac:chgData name="Henri Pook" userId="cd109360ad4a0bc1" providerId="Windows Live" clId="Web-{02CFC448-9747-4DF8-9003-06DE72587B95}" dt="2025-03-11T07:11:48.140" v="1"/>
          <ac:spMkLst>
            <pc:docMk/>
            <pc:sldMk cId="546750330" sldId="2604"/>
            <ac:spMk id="12" creationId="{DB8F8250-7A81-4A19-87AD-FFB2CE4E39A5}"/>
          </ac:spMkLst>
        </pc:spChg>
        <pc:spChg chg="add del">
          <ac:chgData name="Henri Pook" userId="cd109360ad4a0bc1" providerId="Windows Live" clId="Web-{02CFC448-9747-4DF8-9003-06DE72587B95}" dt="2025-03-11T07:11:48.140" v="1"/>
          <ac:spMkLst>
            <pc:docMk/>
            <pc:sldMk cId="546750330" sldId="2604"/>
            <ac:spMk id="14" creationId="{499F38FC-2DEA-2647-C409-EF75720C1017}"/>
          </ac:spMkLst>
        </pc:spChg>
        <pc:spChg chg="add del">
          <ac:chgData name="Henri Pook" userId="cd109360ad4a0bc1" providerId="Windows Live" clId="Web-{02CFC448-9747-4DF8-9003-06DE72587B95}" dt="2025-03-11T07:11:48.140" v="1"/>
          <ac:spMkLst>
            <pc:docMk/>
            <pc:sldMk cId="546750330" sldId="2604"/>
            <ac:spMk id="16" creationId="{34C0330F-1D4F-4552-B799-615DD237B6DE}"/>
          </ac:spMkLst>
        </pc:spChg>
        <pc:spChg chg="add del">
          <ac:chgData name="Henri Pook" userId="cd109360ad4a0bc1" providerId="Windows Live" clId="Web-{02CFC448-9747-4DF8-9003-06DE72587B95}" dt="2025-03-11T07:11:48.140" v="1"/>
          <ac:spMkLst>
            <pc:docMk/>
            <pc:sldMk cId="546750330" sldId="2604"/>
            <ac:spMk id="18" creationId="{92BE0106-0C20-465B-A1BE-0BAC2737B1AD}"/>
          </ac:spMkLst>
        </pc:spChg>
        <pc:spChg chg="add del">
          <ac:chgData name="Henri Pook" userId="cd109360ad4a0bc1" providerId="Windows Live" clId="Web-{02CFC448-9747-4DF8-9003-06DE72587B95}" dt="2025-03-11T07:11:56.297" v="3"/>
          <ac:spMkLst>
            <pc:docMk/>
            <pc:sldMk cId="546750330" sldId="2604"/>
            <ac:spMk id="20" creationId="{ADE57300-C7FF-4578-99A0-42B0295B123C}"/>
          </ac:spMkLst>
        </pc:spChg>
        <pc:spChg chg="add del">
          <ac:chgData name="Henri Pook" userId="cd109360ad4a0bc1" providerId="Windows Live" clId="Web-{02CFC448-9747-4DF8-9003-06DE72587B95}" dt="2025-03-11T07:11:56.297" v="3"/>
          <ac:spMkLst>
            <pc:docMk/>
            <pc:sldMk cId="546750330" sldId="2604"/>
            <ac:spMk id="21" creationId="{DB8F8250-7A81-4A19-87AD-FFB2CE4E39A5}"/>
          </ac:spMkLst>
        </pc:spChg>
        <pc:spChg chg="add del">
          <ac:chgData name="Henri Pook" userId="cd109360ad4a0bc1" providerId="Windows Live" clId="Web-{02CFC448-9747-4DF8-9003-06DE72587B95}" dt="2025-03-11T07:11:56.297" v="3"/>
          <ac:spMkLst>
            <pc:docMk/>
            <pc:sldMk cId="546750330" sldId="2604"/>
            <ac:spMk id="22" creationId="{499F38FC-2DEA-2647-C409-EF75720C1017}"/>
          </ac:spMkLst>
        </pc:spChg>
        <pc:spChg chg="add del">
          <ac:chgData name="Henri Pook" userId="cd109360ad4a0bc1" providerId="Windows Live" clId="Web-{02CFC448-9747-4DF8-9003-06DE72587B95}" dt="2025-03-11T07:11:56.297" v="3"/>
          <ac:spMkLst>
            <pc:docMk/>
            <pc:sldMk cId="546750330" sldId="2604"/>
            <ac:spMk id="23" creationId="{9EE42DCE-4A4F-44C4-84E5-261B3BEEF1DA}"/>
          </ac:spMkLst>
        </pc:spChg>
        <pc:spChg chg="add del">
          <ac:chgData name="Henri Pook" userId="cd109360ad4a0bc1" providerId="Windows Live" clId="Web-{02CFC448-9747-4DF8-9003-06DE72587B95}" dt="2025-03-11T07:11:56.297" v="3"/>
          <ac:spMkLst>
            <pc:docMk/>
            <pc:sldMk cId="546750330" sldId="2604"/>
            <ac:spMk id="24" creationId="{887F59F2-5FBC-40CD-AD35-376AECE49EA6}"/>
          </ac:spMkLst>
        </pc:spChg>
        <pc:spChg chg="add del">
          <ac:chgData name="Henri Pook" userId="cd109360ad4a0bc1" providerId="Windows Live" clId="Web-{02CFC448-9747-4DF8-9003-06DE72587B95}" dt="2025-03-11T07:12:06.407" v="5"/>
          <ac:spMkLst>
            <pc:docMk/>
            <pc:sldMk cId="546750330" sldId="2604"/>
            <ac:spMk id="26" creationId="{ADE57300-C7FF-4578-99A0-42B0295B123C}"/>
          </ac:spMkLst>
        </pc:spChg>
        <pc:spChg chg="add del">
          <ac:chgData name="Henri Pook" userId="cd109360ad4a0bc1" providerId="Windows Live" clId="Web-{02CFC448-9747-4DF8-9003-06DE72587B95}" dt="2025-03-11T07:12:06.407" v="5"/>
          <ac:spMkLst>
            <pc:docMk/>
            <pc:sldMk cId="546750330" sldId="2604"/>
            <ac:spMk id="27" creationId="{DB8F8250-7A81-4A19-87AD-FFB2CE4E39A5}"/>
          </ac:spMkLst>
        </pc:spChg>
        <pc:spChg chg="add del">
          <ac:chgData name="Henri Pook" userId="cd109360ad4a0bc1" providerId="Windows Live" clId="Web-{02CFC448-9747-4DF8-9003-06DE72587B95}" dt="2025-03-11T07:12:06.407" v="5"/>
          <ac:spMkLst>
            <pc:docMk/>
            <pc:sldMk cId="546750330" sldId="2604"/>
            <ac:spMk id="28" creationId="{499F38FC-2DEA-2647-C409-EF75720C1017}"/>
          </ac:spMkLst>
        </pc:spChg>
        <pc:spChg chg="add del">
          <ac:chgData name="Henri Pook" userId="cd109360ad4a0bc1" providerId="Windows Live" clId="Web-{02CFC448-9747-4DF8-9003-06DE72587B95}" dt="2025-03-11T07:12:06.407" v="5"/>
          <ac:spMkLst>
            <pc:docMk/>
            <pc:sldMk cId="546750330" sldId="2604"/>
            <ac:spMk id="29" creationId="{6D16C4DE-5FF1-8D34-BBA1-FC43F315567B}"/>
          </ac:spMkLst>
        </pc:spChg>
        <pc:spChg chg="add del">
          <ac:chgData name="Henri Pook" userId="cd109360ad4a0bc1" providerId="Windows Live" clId="Web-{02CFC448-9747-4DF8-9003-06DE72587B95}" dt="2025-03-11T07:12:06.407" v="5"/>
          <ac:spMkLst>
            <pc:docMk/>
            <pc:sldMk cId="546750330" sldId="2604"/>
            <ac:spMk id="30" creationId="{B6914053-73D7-E377-E88C-94E35AAD489B}"/>
          </ac:spMkLst>
        </pc:spChg>
        <pc:picChg chg="mod ord">
          <ac:chgData name="Henri Pook" userId="cd109360ad4a0bc1" providerId="Windows Live" clId="Web-{02CFC448-9747-4DF8-9003-06DE72587B95}" dt="2025-03-11T07:12:06.407" v="5"/>
          <ac:picMkLst>
            <pc:docMk/>
            <pc:sldMk cId="546750330" sldId="2604"/>
            <ac:picMk id="5" creationId="{5693AAB2-E132-330B-313A-EC2F364190B9}"/>
          </ac:picMkLst>
        </pc:picChg>
      </pc:sldChg>
    </pc:docChg>
  </pc:docChgLst>
  <pc:docChgLst>
    <pc:chgData name="Henri Pook" userId="cd109360ad4a0bc1" providerId="LiveId" clId="{DBA1D900-493A-4ACC-BEB7-8EF795648BE1}"/>
    <pc:docChg chg="custSel delSld modSld modSection">
      <pc:chgData name="Henri Pook" userId="cd109360ad4a0bc1" providerId="LiveId" clId="{DBA1D900-493A-4ACC-BEB7-8EF795648BE1}" dt="2025-03-10T15:31:34.161" v="19" actId="1076"/>
      <pc:docMkLst>
        <pc:docMk/>
      </pc:docMkLst>
      <pc:sldChg chg="del">
        <pc:chgData name="Henri Pook" userId="cd109360ad4a0bc1" providerId="LiveId" clId="{DBA1D900-493A-4ACC-BEB7-8EF795648BE1}" dt="2025-03-10T15:18:15.623" v="0" actId="47"/>
        <pc:sldMkLst>
          <pc:docMk/>
          <pc:sldMk cId="761366883" sldId="2599"/>
        </pc:sldMkLst>
      </pc:sldChg>
      <pc:sldChg chg="addSp modSp mod">
        <pc:chgData name="Henri Pook" userId="cd109360ad4a0bc1" providerId="LiveId" clId="{DBA1D900-493A-4ACC-BEB7-8EF795648BE1}" dt="2025-03-10T15:31:34.161" v="19" actId="1076"/>
        <pc:sldMkLst>
          <pc:docMk/>
          <pc:sldMk cId="546750330" sldId="2604"/>
        </pc:sldMkLst>
        <pc:spChg chg="mod">
          <ac:chgData name="Henri Pook" userId="cd109360ad4a0bc1" providerId="LiveId" clId="{DBA1D900-493A-4ACC-BEB7-8EF795648BE1}" dt="2025-03-10T15:30:07.273" v="13" actId="27636"/>
          <ac:spMkLst>
            <pc:docMk/>
            <pc:sldMk cId="546750330" sldId="2604"/>
            <ac:spMk id="2" creationId="{800B6753-2BD4-381B-6CE3-71D0116E2B6B}"/>
          </ac:spMkLst>
        </pc:spChg>
        <pc:spChg chg="mod">
          <ac:chgData name="Henri Pook" userId="cd109360ad4a0bc1" providerId="LiveId" clId="{DBA1D900-493A-4ACC-BEB7-8EF795648BE1}" dt="2025-03-10T15:31:34.161" v="19" actId="1076"/>
          <ac:spMkLst>
            <pc:docMk/>
            <pc:sldMk cId="546750330" sldId="2604"/>
            <ac:spMk id="3" creationId="{5E54D47B-EEDB-4BCD-8376-9E442C25B4FF}"/>
          </ac:spMkLst>
        </pc:spChg>
        <pc:picChg chg="add mod ord">
          <ac:chgData name="Henri Pook" userId="cd109360ad4a0bc1" providerId="LiveId" clId="{DBA1D900-493A-4ACC-BEB7-8EF795648BE1}" dt="2025-03-10T15:31:04.126" v="17" actId="1076"/>
          <ac:picMkLst>
            <pc:docMk/>
            <pc:sldMk cId="546750330" sldId="2604"/>
            <ac:picMk id="5" creationId="{5693AAB2-E132-330B-313A-EC2F364190B9}"/>
          </ac:picMkLst>
        </pc:picChg>
      </pc:sldChg>
      <pc:sldChg chg="del">
        <pc:chgData name="Henri Pook" userId="cd109360ad4a0bc1" providerId="LiveId" clId="{DBA1D900-493A-4ACC-BEB7-8EF795648BE1}" dt="2025-03-10T15:18:23.952" v="4" actId="47"/>
        <pc:sldMkLst>
          <pc:docMk/>
          <pc:sldMk cId="3719147884" sldId="2605"/>
        </pc:sldMkLst>
      </pc:sldChg>
      <pc:sldChg chg="del">
        <pc:chgData name="Henri Pook" userId="cd109360ad4a0bc1" providerId="LiveId" clId="{DBA1D900-493A-4ACC-BEB7-8EF795648BE1}" dt="2025-03-10T15:18:21.574" v="3" actId="47"/>
        <pc:sldMkLst>
          <pc:docMk/>
          <pc:sldMk cId="2701880228" sldId="2606"/>
        </pc:sldMkLst>
      </pc:sldChg>
      <pc:sldChg chg="del">
        <pc:chgData name="Henri Pook" userId="cd109360ad4a0bc1" providerId="LiveId" clId="{DBA1D900-493A-4ACC-BEB7-8EF795648BE1}" dt="2025-03-10T15:18:19.697" v="2" actId="47"/>
        <pc:sldMkLst>
          <pc:docMk/>
          <pc:sldMk cId="226249559" sldId="2607"/>
        </pc:sldMkLst>
      </pc:sldChg>
      <pc:sldChg chg="del">
        <pc:chgData name="Henri Pook" userId="cd109360ad4a0bc1" providerId="LiveId" clId="{DBA1D900-493A-4ACC-BEB7-8EF795648BE1}" dt="2025-03-10T15:18:18.072" v="1" actId="47"/>
        <pc:sldMkLst>
          <pc:docMk/>
          <pc:sldMk cId="2240275634" sldId="2608"/>
        </pc:sldMkLst>
      </pc:sldChg>
    </pc:docChg>
  </pc:docChgLst>
  <pc:docChgLst>
    <pc:chgData name="Kerli Elbrecht" userId="87bcde1f60cd1da6" providerId="Windows Live" clId="Web-{017E3650-527A-499F-8F4F-F2CD8AEC2431}"/>
    <pc:docChg chg="modSld">
      <pc:chgData name="Kerli Elbrecht" userId="87bcde1f60cd1da6" providerId="Windows Live" clId="Web-{017E3650-527A-499F-8F4F-F2CD8AEC2431}" dt="2025-03-10T17:28:41.197" v="43"/>
      <pc:docMkLst>
        <pc:docMk/>
      </pc:docMkLst>
      <pc:sldChg chg="delAnim">
        <pc:chgData name="Kerli Elbrecht" userId="87bcde1f60cd1da6" providerId="Windows Live" clId="Web-{017E3650-527A-499F-8F4F-F2CD8AEC2431}" dt="2025-03-10T17:28:17.775" v="37"/>
        <pc:sldMkLst>
          <pc:docMk/>
          <pc:sldMk cId="1869039802" sldId="2561"/>
        </pc:sldMkLst>
      </pc:sldChg>
      <pc:sldChg chg="modSp delAnim">
        <pc:chgData name="Kerli Elbrecht" userId="87bcde1f60cd1da6" providerId="Windows Live" clId="Web-{017E3650-527A-499F-8F4F-F2CD8AEC2431}" dt="2025-03-10T17:28:21.869" v="38"/>
        <pc:sldMkLst>
          <pc:docMk/>
          <pc:sldMk cId="91609280" sldId="2563"/>
        </pc:sldMkLst>
        <pc:spChg chg="mod">
          <ac:chgData name="Kerli Elbrecht" userId="87bcde1f60cd1da6" providerId="Windows Live" clId="Web-{017E3650-527A-499F-8F4F-F2CD8AEC2431}" dt="2025-03-10T17:17:16.475" v="32" actId="14100"/>
          <ac:spMkLst>
            <pc:docMk/>
            <pc:sldMk cId="91609280" sldId="2563"/>
            <ac:spMk id="2" creationId="{8EC5BBAF-679B-4888-3BC4-9D8214279C8E}"/>
          </ac:spMkLst>
        </pc:spChg>
      </pc:sldChg>
      <pc:sldChg chg="delAnim">
        <pc:chgData name="Kerli Elbrecht" userId="87bcde1f60cd1da6" providerId="Windows Live" clId="Web-{017E3650-527A-499F-8F4F-F2CD8AEC2431}" dt="2025-03-10T17:28:24.416" v="39"/>
        <pc:sldMkLst>
          <pc:docMk/>
          <pc:sldMk cId="2004309364" sldId="2567"/>
        </pc:sldMkLst>
      </pc:sldChg>
      <pc:sldChg chg="modSp delAnim">
        <pc:chgData name="Kerli Elbrecht" userId="87bcde1f60cd1da6" providerId="Windows Live" clId="Web-{017E3650-527A-499F-8F4F-F2CD8AEC2431}" dt="2025-03-10T17:28:29.213" v="40"/>
        <pc:sldMkLst>
          <pc:docMk/>
          <pc:sldMk cId="846571442" sldId="2571"/>
        </pc:sldMkLst>
        <pc:spChg chg="mod">
          <ac:chgData name="Kerli Elbrecht" userId="87bcde1f60cd1da6" providerId="Windows Live" clId="Web-{017E3650-527A-499F-8F4F-F2CD8AEC2431}" dt="2025-03-10T17:05:46.488" v="6" actId="20577"/>
          <ac:spMkLst>
            <pc:docMk/>
            <pc:sldMk cId="846571442" sldId="2571"/>
            <ac:spMk id="2" creationId="{AC8A0C49-C9F9-2885-2DF4-2A38736E7B8D}"/>
          </ac:spMkLst>
        </pc:spChg>
      </pc:sldChg>
      <pc:sldChg chg="delAnim">
        <pc:chgData name="Kerli Elbrecht" userId="87bcde1f60cd1da6" providerId="Windows Live" clId="Web-{017E3650-527A-499F-8F4F-F2CD8AEC2431}" dt="2025-03-10T17:28:35.494" v="41"/>
        <pc:sldMkLst>
          <pc:docMk/>
          <pc:sldMk cId="3307972608" sldId="2579"/>
        </pc:sldMkLst>
      </pc:sldChg>
      <pc:sldChg chg="modSp delAnim">
        <pc:chgData name="Kerli Elbrecht" userId="87bcde1f60cd1da6" providerId="Windows Live" clId="Web-{017E3650-527A-499F-8F4F-F2CD8AEC2431}" dt="2025-03-10T17:28:41.197" v="43"/>
        <pc:sldMkLst>
          <pc:docMk/>
          <pc:sldMk cId="1793763999" sldId="2583"/>
        </pc:sldMkLst>
        <pc:picChg chg="mod">
          <ac:chgData name="Kerli Elbrecht" userId="87bcde1f60cd1da6" providerId="Windows Live" clId="Web-{017E3650-527A-499F-8F4F-F2CD8AEC2431}" dt="2025-03-10T17:16:31.302" v="30"/>
          <ac:picMkLst>
            <pc:docMk/>
            <pc:sldMk cId="1793763999" sldId="2583"/>
            <ac:picMk id="6" creationId="{340A1057-6F1E-C9B1-0A65-455EA8DEB4C4}"/>
          </ac:picMkLst>
        </pc:picChg>
      </pc:sldChg>
      <pc:sldChg chg="modSp delAnim">
        <pc:chgData name="Kerli Elbrecht" userId="87bcde1f60cd1da6" providerId="Windows Live" clId="Web-{017E3650-527A-499F-8F4F-F2CD8AEC2431}" dt="2025-03-10T17:28:38.744" v="42"/>
        <pc:sldMkLst>
          <pc:docMk/>
          <pc:sldMk cId="546750330" sldId="2604"/>
        </pc:sldMkLst>
        <pc:spChg chg="mod">
          <ac:chgData name="Kerli Elbrecht" userId="87bcde1f60cd1da6" providerId="Windows Live" clId="Web-{017E3650-527A-499F-8F4F-F2CD8AEC2431}" dt="2025-03-10T17:18:22.274" v="34" actId="20577"/>
          <ac:spMkLst>
            <pc:docMk/>
            <pc:sldMk cId="546750330" sldId="2604"/>
            <ac:spMk id="2" creationId="{800B6753-2BD4-381B-6CE3-71D0116E2B6B}"/>
          </ac:spMkLst>
        </pc:spChg>
        <pc:spChg chg="mod">
          <ac:chgData name="Kerli Elbrecht" userId="87bcde1f60cd1da6" providerId="Windows Live" clId="Web-{017E3650-527A-499F-8F4F-F2CD8AEC2431}" dt="2025-03-10T17:09:03.774" v="28" actId="20577"/>
          <ac:spMkLst>
            <pc:docMk/>
            <pc:sldMk cId="546750330" sldId="2604"/>
            <ac:spMk id="3" creationId="{5E54D47B-EEDB-4BCD-8376-9E442C25B4FF}"/>
          </ac:spMkLst>
        </pc:spChg>
      </pc:sldChg>
    </pc:docChg>
  </pc:docChgLst>
  <pc:docChgLst>
    <pc:chgData name="Peeter E" userId="82db3967d71c7cfd" providerId="Windows Live" clId="Web-{8D21C3F4-74AC-4B87-BACD-4C06EC583E1C}"/>
    <pc:docChg chg="modSld">
      <pc:chgData name="Peeter E" userId="82db3967d71c7cfd" providerId="Windows Live" clId="Web-{8D21C3F4-74AC-4B87-BACD-4C06EC583E1C}" dt="2025-03-18T17:33:31.658" v="14" actId="20577"/>
      <pc:docMkLst>
        <pc:docMk/>
      </pc:docMkLst>
      <pc:sldChg chg="modSp">
        <pc:chgData name="Peeter E" userId="82db3967d71c7cfd" providerId="Windows Live" clId="Web-{8D21C3F4-74AC-4B87-BACD-4C06EC583E1C}" dt="2025-03-18T17:33:31.658" v="14" actId="20577"/>
        <pc:sldMkLst>
          <pc:docMk/>
          <pc:sldMk cId="3307972608" sldId="2579"/>
        </pc:sldMkLst>
        <pc:spChg chg="mod">
          <ac:chgData name="Peeter E" userId="82db3967d71c7cfd" providerId="Windows Live" clId="Web-{8D21C3F4-74AC-4B87-BACD-4C06EC583E1C}" dt="2025-03-18T17:33:31.658" v="14" actId="20577"/>
          <ac:spMkLst>
            <pc:docMk/>
            <pc:sldMk cId="3307972608" sldId="2579"/>
            <ac:spMk id="5" creationId="{CDA194AD-16C4-4B6E-BB92-ECED7503BE0C}"/>
          </ac:spMkLst>
        </pc:spChg>
      </pc:sldChg>
    </pc:docChg>
  </pc:docChgLst>
  <pc:docChgLst>
    <pc:chgData name="Peeter E" userId="82db3967d71c7cfd" providerId="Windows Live" clId="Web-{F4B9CFFA-C726-4339-BA17-A2A7697D2031}"/>
    <pc:docChg chg="modSld">
      <pc:chgData name="Peeter E" userId="82db3967d71c7cfd" providerId="Windows Live" clId="Web-{F4B9CFFA-C726-4339-BA17-A2A7697D2031}" dt="2025-03-11T19:08:53.392" v="4" actId="20577"/>
      <pc:docMkLst>
        <pc:docMk/>
      </pc:docMkLst>
      <pc:sldChg chg="modSp">
        <pc:chgData name="Peeter E" userId="82db3967d71c7cfd" providerId="Windows Live" clId="Web-{F4B9CFFA-C726-4339-BA17-A2A7697D2031}" dt="2025-03-11T19:08:53.392" v="4" actId="20577"/>
        <pc:sldMkLst>
          <pc:docMk/>
          <pc:sldMk cId="3307972608" sldId="2579"/>
        </pc:sldMkLst>
        <pc:spChg chg="mod">
          <ac:chgData name="Peeter E" userId="82db3967d71c7cfd" providerId="Windows Live" clId="Web-{F4B9CFFA-C726-4339-BA17-A2A7697D2031}" dt="2025-03-11T19:08:53.392" v="4" actId="20577"/>
          <ac:spMkLst>
            <pc:docMk/>
            <pc:sldMk cId="3307972608" sldId="2579"/>
            <ac:spMk id="5" creationId="{CDA194AD-16C4-4B6E-BB92-ECED7503BE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C49696-EC63-43FF-8351-9B239136B88C}" type="datetimeFigureOut">
              <a:rPr lang="en-GB" smtClean="0"/>
              <a:t>08/04/2025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1E970-2A08-48EE-B2EF-4667A88E1CB8}" type="slidenum">
              <a:rPr lang="en-GB" smtClean="0"/>
              <a:t>‹#›</a:t>
            </a:fld>
            <a:endParaRPr lang="en-GB"/>
          </a:p>
        </p:txBody>
      </p:sp>
    </p:spTree>
    <p:extLst>
      <p:ext uri="{BB962C8B-B14F-4D97-AF65-F5344CB8AC3E}">
        <p14:creationId xmlns:p14="http://schemas.microsoft.com/office/powerpoint/2010/main" val="69541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AI-generated content may be incorrect.
---
In this pitch, we will present our </a:t>
            </a:r>
            <a:r>
              <a:rPr lang="en-GB" dirty="0" err="1"/>
              <a:t>startup's</a:t>
            </a:r>
            <a:r>
              <a:rPr lang="en-GB" dirty="0"/>
              <a:t> innovative approach to addressing key challenges in [Industry/Market]. We will cover the problem we are solving, our unique solution, target customers, competition, market size, current status, future plans, team, and our current needs.
</a:t>
            </a:r>
          </a:p>
        </p:txBody>
      </p:sp>
      <p:sp>
        <p:nvSpPr>
          <p:cNvPr id="4" name="Slide Number Placeholder 3"/>
          <p:cNvSpPr>
            <a:spLocks noGrp="1"/>
          </p:cNvSpPr>
          <p:nvPr>
            <p:ph type="sldNum" sz="quarter" idx="5"/>
          </p:nvPr>
        </p:nvSpPr>
        <p:spPr/>
        <p:txBody>
          <a:bodyPr/>
          <a:lstStyle/>
          <a:p>
            <a:fld id="{1999FEED-5B66-418B-997B-0DDEBF928D4B}" type="slidenum">
              <a:rPr lang="en-GB" smtClean="0"/>
              <a:t>1</a:t>
            </a:fld>
            <a:endParaRPr lang="en-GB"/>
          </a:p>
        </p:txBody>
      </p:sp>
    </p:spTree>
    <p:extLst>
      <p:ext uri="{BB962C8B-B14F-4D97-AF65-F5344CB8AC3E}">
        <p14:creationId xmlns:p14="http://schemas.microsoft.com/office/powerpoint/2010/main" val="385832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the problem is crucial for identifying the opportunity for our </a:t>
            </a:r>
            <a:r>
              <a:rPr lang="en-GB" dirty="0" err="1"/>
              <a:t>startup</a:t>
            </a:r>
            <a:r>
              <a:rPr lang="en-GB" dirty="0"/>
              <a:t>. We will highlight the market gap that exists and discuss the challenges customers currently face.</a:t>
            </a:r>
          </a:p>
        </p:txBody>
      </p:sp>
      <p:sp>
        <p:nvSpPr>
          <p:cNvPr id="4" name="Slide Number Placeholder 3"/>
          <p:cNvSpPr>
            <a:spLocks noGrp="1"/>
          </p:cNvSpPr>
          <p:nvPr>
            <p:ph type="sldNum" sz="quarter" idx="5"/>
          </p:nvPr>
        </p:nvSpPr>
        <p:spPr/>
        <p:txBody>
          <a:bodyPr/>
          <a:lstStyle/>
          <a:p>
            <a:fld id="{1999FEED-5B66-418B-997B-0DDEBF928D4B}" type="slidenum">
              <a:rPr lang="en-GB" smtClean="0"/>
              <a:t>2</a:t>
            </a:fld>
            <a:endParaRPr lang="en-GB"/>
          </a:p>
        </p:txBody>
      </p:sp>
    </p:spTree>
    <p:extLst>
      <p:ext uri="{BB962C8B-B14F-4D97-AF65-F5344CB8AC3E}">
        <p14:creationId xmlns:p14="http://schemas.microsoft.com/office/powerpoint/2010/main" val="652141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Now that we've identified the problem, let's explore our innovative solution that directly addresses these challenges. Our solution is designed to be effective, efficient, and user-</a:t>
            </a:r>
            <a:r>
              <a:rPr lang="en-GB" dirty="0" err="1"/>
              <a:t>centered</a:t>
            </a:r>
            <a:r>
              <a:rPr lang="en-GB" dirty="0"/>
              <a:t>.</a:t>
            </a:r>
          </a:p>
        </p:txBody>
      </p:sp>
      <p:sp>
        <p:nvSpPr>
          <p:cNvPr id="4" name="Slide Number Placeholder 3"/>
          <p:cNvSpPr>
            <a:spLocks noGrp="1"/>
          </p:cNvSpPr>
          <p:nvPr>
            <p:ph type="sldNum" sz="quarter" idx="5"/>
          </p:nvPr>
        </p:nvSpPr>
        <p:spPr/>
        <p:txBody>
          <a:bodyPr/>
          <a:lstStyle/>
          <a:p>
            <a:fld id="{1999FEED-5B66-418B-997B-0DDEBF928D4B}" type="slidenum">
              <a:rPr lang="en-GB" smtClean="0"/>
              <a:t>3</a:t>
            </a:fld>
            <a:endParaRPr lang="en-GB"/>
          </a:p>
        </p:txBody>
      </p:sp>
    </p:spTree>
    <p:extLst>
      <p:ext uri="{BB962C8B-B14F-4D97-AF65-F5344CB8AC3E}">
        <p14:creationId xmlns:p14="http://schemas.microsoft.com/office/powerpoint/2010/main" val="393400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Eeldatavasti</a:t>
            </a:r>
            <a:r>
              <a:rPr lang="en-GB" dirty="0"/>
              <a:t> </a:t>
            </a:r>
            <a:r>
              <a:rPr lang="en-GB" dirty="0" err="1"/>
              <a:t>hetkel</a:t>
            </a:r>
            <a:r>
              <a:rPr lang="en-GB" dirty="0"/>
              <a:t> hided slide – </a:t>
            </a:r>
            <a:r>
              <a:rPr lang="en-GB" dirty="0" err="1"/>
              <a:t>tulevikus</a:t>
            </a:r>
            <a:r>
              <a:rPr lang="en-GB" dirty="0"/>
              <a:t> </a:t>
            </a:r>
            <a:r>
              <a:rPr lang="en-GB" dirty="0" err="1"/>
              <a:t>loodetavasti</a:t>
            </a:r>
            <a:r>
              <a:rPr lang="en-GB" dirty="0"/>
              <a:t> </a:t>
            </a:r>
            <a:r>
              <a:rPr lang="en-GB" dirty="0" err="1"/>
              <a:t>relevantne</a:t>
            </a:r>
            <a:endParaRPr lang="en-GB" dirty="0"/>
          </a:p>
        </p:txBody>
      </p:sp>
      <p:sp>
        <p:nvSpPr>
          <p:cNvPr id="4" name="Slide Number Placeholder 3"/>
          <p:cNvSpPr>
            <a:spLocks noGrp="1"/>
          </p:cNvSpPr>
          <p:nvPr>
            <p:ph type="sldNum" sz="quarter" idx="5"/>
          </p:nvPr>
        </p:nvSpPr>
        <p:spPr/>
        <p:txBody>
          <a:bodyPr/>
          <a:lstStyle/>
          <a:p>
            <a:fld id="{1999FEED-5B66-418B-997B-0DDEBF928D4B}" type="slidenum">
              <a:rPr lang="en-GB" smtClean="0"/>
              <a:t>4</a:t>
            </a:fld>
            <a:endParaRPr lang="en-GB"/>
          </a:p>
        </p:txBody>
      </p:sp>
    </p:spTree>
    <p:extLst>
      <p:ext uri="{BB962C8B-B14F-4D97-AF65-F5344CB8AC3E}">
        <p14:creationId xmlns:p14="http://schemas.microsoft.com/office/powerpoint/2010/main" val="427984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Identifying our target customer is crucial for designing our marketing strategy and product development. We will explore who they are and their specific needs.</a:t>
            </a:r>
          </a:p>
        </p:txBody>
      </p:sp>
      <p:sp>
        <p:nvSpPr>
          <p:cNvPr id="4" name="Slide Number Placeholder 3"/>
          <p:cNvSpPr>
            <a:spLocks noGrp="1"/>
          </p:cNvSpPr>
          <p:nvPr>
            <p:ph type="sldNum" sz="quarter" idx="5"/>
          </p:nvPr>
        </p:nvSpPr>
        <p:spPr/>
        <p:txBody>
          <a:bodyPr/>
          <a:lstStyle/>
          <a:p>
            <a:fld id="{1999FEED-5B66-418B-997B-0DDEBF928D4B}" type="slidenum">
              <a:rPr lang="en-GB" smtClean="0"/>
              <a:t>5</a:t>
            </a:fld>
            <a:endParaRPr lang="en-GB"/>
          </a:p>
        </p:txBody>
      </p:sp>
    </p:spTree>
    <p:extLst>
      <p:ext uri="{BB962C8B-B14F-4D97-AF65-F5344CB8AC3E}">
        <p14:creationId xmlns:p14="http://schemas.microsoft.com/office/powerpoint/2010/main" val="635848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Understanding market size helps us identify the potential for growth and investment. We will discuss the Total Addressable Market and our reachable market segments.</a:t>
            </a:r>
          </a:p>
        </p:txBody>
      </p:sp>
      <p:sp>
        <p:nvSpPr>
          <p:cNvPr id="4" name="Slide Number Placeholder 3"/>
          <p:cNvSpPr>
            <a:spLocks noGrp="1"/>
          </p:cNvSpPr>
          <p:nvPr>
            <p:ph type="sldNum" sz="quarter" idx="5"/>
          </p:nvPr>
        </p:nvSpPr>
        <p:spPr/>
        <p:txBody>
          <a:bodyPr/>
          <a:lstStyle/>
          <a:p>
            <a:fld id="{1999FEED-5B66-418B-997B-0DDEBF928D4B}" type="slidenum">
              <a:rPr lang="en-GB" smtClean="0"/>
              <a:t>6</a:t>
            </a:fld>
            <a:endParaRPr lang="en-GB"/>
          </a:p>
        </p:txBody>
      </p:sp>
    </p:spTree>
    <p:extLst>
      <p:ext uri="{BB962C8B-B14F-4D97-AF65-F5344CB8AC3E}">
        <p14:creationId xmlns:p14="http://schemas.microsoft.com/office/powerpoint/2010/main" val="3491284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E82F-1B8B-CBF8-8A77-2334D7612B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F0692F-62C4-EFFF-E04A-A31ED67A24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7A988B-8901-76DA-7054-5E5648D4D231}"/>
              </a:ext>
            </a:extLst>
          </p:cNvPr>
          <p:cNvSpPr>
            <a:spLocks noGrp="1"/>
          </p:cNvSpPr>
          <p:nvPr>
            <p:ph type="body" idx="1"/>
          </p:nvPr>
        </p:nvSpPr>
        <p:spPr/>
        <p:txBody>
          <a:bodyPr/>
          <a:lstStyle/>
          <a:p>
            <a:r>
              <a:rPr lang="en-GB" dirty="0"/>
              <a:t>Understanding the problem is crucial for identifying the opportunity for our </a:t>
            </a:r>
            <a:r>
              <a:rPr lang="en-GB" dirty="0" err="1"/>
              <a:t>startup</a:t>
            </a:r>
            <a:r>
              <a:rPr lang="en-GB" dirty="0"/>
              <a:t>. We will highlight the market gap that exists and discuss the challenges customers currently face.</a:t>
            </a:r>
          </a:p>
        </p:txBody>
      </p:sp>
      <p:sp>
        <p:nvSpPr>
          <p:cNvPr id="4" name="Slide Number Placeholder 3">
            <a:extLst>
              <a:ext uri="{FF2B5EF4-FFF2-40B4-BE49-F238E27FC236}">
                <a16:creationId xmlns:a16="http://schemas.microsoft.com/office/drawing/2014/main" id="{BC4F1781-C6A4-9EA7-C383-FCC93315FC0D}"/>
              </a:ext>
            </a:extLst>
          </p:cNvPr>
          <p:cNvSpPr>
            <a:spLocks noGrp="1"/>
          </p:cNvSpPr>
          <p:nvPr>
            <p:ph type="sldNum" sz="quarter" idx="5"/>
          </p:nvPr>
        </p:nvSpPr>
        <p:spPr/>
        <p:txBody>
          <a:bodyPr/>
          <a:lstStyle/>
          <a:p>
            <a:fld id="{1999FEED-5B66-418B-997B-0DDEBF928D4B}" type="slidenum">
              <a:rPr lang="en-GB" smtClean="0"/>
              <a:t>7</a:t>
            </a:fld>
            <a:endParaRPr lang="en-GB"/>
          </a:p>
        </p:txBody>
      </p:sp>
    </p:spTree>
    <p:extLst>
      <p:ext uri="{BB962C8B-B14F-4D97-AF65-F5344CB8AC3E}">
        <p14:creationId xmlns:p14="http://schemas.microsoft.com/office/powerpoint/2010/main" val="1804463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It's important to highlight where we currently stand in our startup journey. This section will cover our milestones and the progress we have made.</a:t>
            </a:r>
          </a:p>
        </p:txBody>
      </p:sp>
      <p:sp>
        <p:nvSpPr>
          <p:cNvPr id="4" name="Slide Number Placeholder 3"/>
          <p:cNvSpPr>
            <a:spLocks noGrp="1"/>
          </p:cNvSpPr>
          <p:nvPr>
            <p:ph type="sldNum" sz="quarter" idx="5"/>
          </p:nvPr>
        </p:nvSpPr>
        <p:spPr/>
        <p:txBody>
          <a:bodyPr/>
          <a:lstStyle/>
          <a:p>
            <a:fld id="{1999FEED-5B66-418B-997B-0DDEBF928D4B}" type="slidenum">
              <a:rPr lang="en-GB" smtClean="0"/>
              <a:t>8</a:t>
            </a:fld>
            <a:endParaRPr lang="en-GB"/>
          </a:p>
        </p:txBody>
      </p:sp>
    </p:spTree>
    <p:extLst>
      <p:ext uri="{BB962C8B-B14F-4D97-AF65-F5344CB8AC3E}">
        <p14:creationId xmlns:p14="http://schemas.microsoft.com/office/powerpoint/2010/main" val="58947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999FEED-5B66-418B-997B-0DDEBF928D4B}" type="slidenum">
              <a:rPr lang="en-GB" smtClean="0"/>
              <a:t>10</a:t>
            </a:fld>
            <a:endParaRPr lang="en-GB"/>
          </a:p>
        </p:txBody>
      </p:sp>
    </p:spTree>
    <p:extLst>
      <p:ext uri="{BB962C8B-B14F-4D97-AF65-F5344CB8AC3E}">
        <p14:creationId xmlns:p14="http://schemas.microsoft.com/office/powerpoint/2010/main" val="2808642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978408"/>
            <a:ext cx="5021183" cy="5074226"/>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6662167" y="3602038"/>
            <a:ext cx="5021183" cy="2244580"/>
          </a:xfrm>
        </p:spPr>
        <p:txBody>
          <a:bodyPr anchor="b">
            <a:normAutofit/>
          </a:bodyPr>
          <a:lstStyle>
            <a:lvl1pPr marL="0" indent="0" algn="l">
              <a:lnSpc>
                <a:spcPct val="100000"/>
              </a:lnSpc>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580A32F-E6F3-4C2E-B9E3-E47868E42511}"/>
              </a:ext>
            </a:extLst>
          </p:cNvPr>
          <p:cNvSpPr>
            <a:spLocks noGrp="1"/>
          </p:cNvSpPr>
          <p:nvPr>
            <p:ph type="dt" sz="half" idx="10"/>
          </p:nvPr>
        </p:nvSpPr>
        <p:spPr/>
        <p:txBody>
          <a:bodyPr/>
          <a:lstStyle/>
          <a:p>
            <a:fld id="{3391A759-BFF8-4B5B-9ECE-D93AC303B331}" type="datetime1">
              <a:rPr lang="en-US" smtClean="0"/>
              <a:t>4/8/2025</a:t>
            </a:fld>
            <a:endParaRPr lang="en-US"/>
          </a:p>
        </p:txBody>
      </p:sp>
      <p:sp>
        <p:nvSpPr>
          <p:cNvPr id="5" name="Footer Placeholder 4">
            <a:extLst>
              <a:ext uri="{FF2B5EF4-FFF2-40B4-BE49-F238E27FC236}">
                <a16:creationId xmlns:a16="http://schemas.microsoft.com/office/drawing/2014/main" id="{78806724-A87A-4231-BFD9-277482AF7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8" name="Rectangle 7">
            <a:extLst>
              <a:ext uri="{FF2B5EF4-FFF2-40B4-BE49-F238E27FC236}">
                <a16:creationId xmlns:a16="http://schemas.microsoft.com/office/drawing/2014/main" id="{F3FF94B3-6D3E-44FE-BB02-A9027C0003C7}"/>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372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p:txBody>
          <a:bodyPr/>
          <a:lstStyle/>
          <a:p>
            <a:fld id="{6DFDF398-5DA3-4937-BE3F-7CA1B9158252}" type="datetime1">
              <a:rPr lang="en-US" smtClean="0"/>
              <a:t>4/8/2025</a:t>
            </a:fld>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3547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p:txBody>
          <a:bodyPr/>
          <a:lstStyle/>
          <a:p>
            <a:fld id="{8F191ED9-F929-4A92-90F9-3C9C84ABBE83}" type="datetime1">
              <a:rPr lang="en-US" smtClean="0"/>
              <a:t>4/8/2025</a:t>
            </a:fld>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1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24D94C-E537-4FF3-AAF8-A85F05C31A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4B1D4-6731-4993-8609-16C1D3327986}"/>
              </a:ext>
            </a:extLst>
          </p:cNvPr>
          <p:cNvSpPr>
            <a:spLocks noGrp="1"/>
          </p:cNvSpPr>
          <p:nvPr>
            <p:ph type="dt" sz="half" idx="10"/>
          </p:nvPr>
        </p:nvSpPr>
        <p:spPr/>
        <p:txBody>
          <a:bodyPr/>
          <a:lstStyle/>
          <a:p>
            <a:fld id="{EEBAB316-A2E6-49F2-825C-64AA951E4184}" type="datetime1">
              <a:rPr lang="en-US" smtClean="0"/>
              <a:t>4/8/2025</a:t>
            </a:fld>
            <a:endParaRPr lang="en-US"/>
          </a:p>
        </p:txBody>
      </p:sp>
      <p:sp>
        <p:nvSpPr>
          <p:cNvPr id="5" name="Footer Placeholder 4">
            <a:extLst>
              <a:ext uri="{FF2B5EF4-FFF2-40B4-BE49-F238E27FC236}">
                <a16:creationId xmlns:a16="http://schemas.microsoft.com/office/drawing/2014/main" id="{3DFB7BBD-CEEB-4256-84B2-6D907E118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247793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p:txBody>
          <a:bodyPr/>
          <a:lstStyle/>
          <a:p>
            <a:fld id="{5AE9748B-ADD6-4C5A-8C2A-A39721276E74}" type="datetime1">
              <a:rPr lang="en-US" smtClean="0"/>
              <a:t>4/8/2025</a:t>
            </a:fld>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63750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p:txBody>
          <a:bodyPr/>
          <a:lstStyle/>
          <a:p>
            <a:fld id="{7241FB0F-3C5C-4949-B933-9C7E511ED094}" type="datetime1">
              <a:rPr lang="en-US" smtClean="0"/>
              <a:t>4/8/2025</a:t>
            </a:fld>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419061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p:spPr>
        <p:txBody>
          <a:bodyPr/>
          <a:lstStyle/>
          <a:p>
            <a:fld id="{C2F01D58-E949-4BCB-829A-BBF80E38D59C}" type="datetime1">
              <a:rPr lang="en-US" smtClean="0"/>
              <a:t>4/8/2025</a:t>
            </a:fld>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688286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p:txBody>
          <a:bodyPr/>
          <a:lstStyle/>
          <a:p>
            <a:fld id="{FF10A846-0DA4-4D92-9BF1-DE8C52C1F4DF}" type="datetime1">
              <a:rPr lang="en-US" smtClean="0"/>
              <a:t>4/8/2025</a:t>
            </a:fld>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98432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p:txBody>
          <a:bodyPr/>
          <a:lstStyle/>
          <a:p>
            <a:fld id="{E9412331-4A9C-472F-A7FA-968157338839}" type="datetime1">
              <a:rPr lang="en-US" smtClean="0"/>
              <a:t>4/8/2025</a:t>
            </a:fld>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47650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p:txBody>
          <a:bodyPr/>
          <a:lstStyle/>
          <a:p>
            <a:fld id="{A2197F3D-ED52-43FD-A26D-318B71534485}" type="datetime1">
              <a:rPr lang="en-US" smtClean="0"/>
              <a:t>4/8/2025</a:t>
            </a:fld>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02822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662168" y="987425"/>
            <a:ext cx="5027005"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p:txBody>
          <a:bodyPr/>
          <a:lstStyle/>
          <a:p>
            <a:fld id="{3D291FA4-6264-4BB8-B3B5-77711EED2D82}" type="datetime1">
              <a:rPr lang="en-US" smtClean="0"/>
              <a:t>4/8/2025</a:t>
            </a:fld>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900132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61AD20-E240-4E6F-AF91-689F7AEEE33A}"/>
              </a:ext>
            </a:extLst>
          </p:cNvPr>
          <p:cNvSpPr>
            <a:spLocks noGrp="1"/>
          </p:cNvSpPr>
          <p:nvPr>
            <p:ph type="title"/>
          </p:nvPr>
        </p:nvSpPr>
        <p:spPr>
          <a:xfrm>
            <a:off x="517870" y="978408"/>
            <a:ext cx="5021182" cy="4870457"/>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42E78801-35D1-4C19-BC2B-EAC7EE917E73}"/>
              </a:ext>
            </a:extLst>
          </p:cNvPr>
          <p:cNvSpPr>
            <a:spLocks noGrp="1"/>
          </p:cNvSpPr>
          <p:nvPr>
            <p:ph type="body" idx="1"/>
          </p:nvPr>
        </p:nvSpPr>
        <p:spPr>
          <a:xfrm>
            <a:off x="6662168" y="969264"/>
            <a:ext cx="5021182" cy="48704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282A45-C5B9-4575-8E28-A35767B4D71C}"/>
              </a:ext>
            </a:extLst>
          </p:cNvPr>
          <p:cNvSpPr>
            <a:spLocks noGrp="1"/>
          </p:cNvSpPr>
          <p:nvPr>
            <p:ph type="dt" sz="half" idx="2"/>
          </p:nvPr>
        </p:nvSpPr>
        <p:spPr>
          <a:xfrm>
            <a:off x="517870" y="6420414"/>
            <a:ext cx="2743200" cy="365125"/>
          </a:xfrm>
          <a:prstGeom prst="rect">
            <a:avLst/>
          </a:prstGeom>
        </p:spPr>
        <p:txBody>
          <a:bodyPr vert="horz" lIns="91440" tIns="45720" rIns="91440" bIns="45720" rtlCol="0" anchor="ctr"/>
          <a:lstStyle>
            <a:lvl1pPr algn="l">
              <a:defRPr sz="900">
                <a:solidFill>
                  <a:schemeClr val="tx1"/>
                </a:solidFill>
              </a:defRPr>
            </a:lvl1pPr>
          </a:lstStyle>
          <a:p>
            <a:fld id="{E7F6A1D9-D323-4F4E-8655-25E2D32CE742}" type="datetime1">
              <a:rPr lang="en-US" smtClean="0"/>
              <a:t>4/8/2025</a:t>
            </a:fld>
            <a:endParaRPr lang="en-US"/>
          </a:p>
        </p:txBody>
      </p:sp>
      <p:sp>
        <p:nvSpPr>
          <p:cNvPr id="5" name="Footer Placeholder 4">
            <a:extLst>
              <a:ext uri="{FF2B5EF4-FFF2-40B4-BE49-F238E27FC236}">
                <a16:creationId xmlns:a16="http://schemas.microsoft.com/office/drawing/2014/main" id="{2E9D0933-AA03-4018-8E37-004CFB9F61D6}"/>
              </a:ext>
            </a:extLst>
          </p:cNvPr>
          <p:cNvSpPr>
            <a:spLocks noGrp="1"/>
          </p:cNvSpPr>
          <p:nvPr>
            <p:ph type="ftr" sz="quarter" idx="3"/>
          </p:nvPr>
        </p:nvSpPr>
        <p:spPr>
          <a:xfrm>
            <a:off x="517870" y="97713"/>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454317" y="6420414"/>
            <a:ext cx="637909" cy="365125"/>
          </a:xfrm>
          <a:prstGeom prst="rect">
            <a:avLst/>
          </a:prstGeom>
        </p:spPr>
        <p:txBody>
          <a:bodyPr vert="horz" lIns="91440" tIns="45720" rIns="91440" bIns="45720" rtlCol="0" anchor="ctr"/>
          <a:lstStyle>
            <a:lvl1pPr algn="r">
              <a:defRPr sz="900">
                <a:solidFill>
                  <a:schemeClr val="tx1"/>
                </a:solidFill>
              </a:defRPr>
            </a:lvl1pPr>
          </a:lstStyle>
          <a:p>
            <a:fld id="{DFDF98CC-160E-494C-8C3C-8CDC5FA257DE}" type="slidenum">
              <a:rPr lang="en-US" smtClean="0"/>
              <a:pPr/>
              <a:t>‹#›</a:t>
            </a:fld>
            <a:endParaRPr lang="en-US"/>
          </a:p>
        </p:txBody>
      </p:sp>
      <p:sp>
        <p:nvSpPr>
          <p:cNvPr id="14" name="Rectangle 13">
            <a:extLst>
              <a:ext uri="{FF2B5EF4-FFF2-40B4-BE49-F238E27FC236}">
                <a16:creationId xmlns:a16="http://schemas.microsoft.com/office/drawing/2014/main" id="{ADE57300-C7FF-4578-99A0-42B0295B123C}"/>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B8F8250-7A81-4A19-87AD-FFB2CE4E39A5}"/>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99F38FC-2DEA-2647-C409-EF75720C1017}"/>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5946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B7E97-4856-9518-4AB2-27F18C0327C3}"/>
              </a:ext>
            </a:extLst>
          </p:cNvPr>
          <p:cNvSpPr>
            <a:spLocks noGrp="1"/>
          </p:cNvSpPr>
          <p:nvPr>
            <p:ph type="ctrTitle"/>
          </p:nvPr>
        </p:nvSpPr>
        <p:spPr>
          <a:xfrm>
            <a:off x="517870" y="978408"/>
            <a:ext cx="3465681" cy="2916472"/>
          </a:xfrm>
        </p:spPr>
        <p:txBody>
          <a:bodyPr anchor="t">
            <a:normAutofit fontScale="90000"/>
          </a:bodyPr>
          <a:lstStyle/>
          <a:p>
            <a:pPr>
              <a:lnSpc>
                <a:spcPct val="90000"/>
              </a:lnSpc>
            </a:pPr>
            <a:r>
              <a:rPr lang="et-EE" sz="4100" dirty="0" err="1">
                <a:solidFill>
                  <a:schemeClr val="tx2"/>
                </a:solidFill>
              </a:rPr>
              <a:t>My</a:t>
            </a:r>
            <a:r>
              <a:rPr lang="et-EE" sz="4100" dirty="0">
                <a:solidFill>
                  <a:schemeClr val="tx2"/>
                </a:solidFill>
              </a:rPr>
              <a:t> </a:t>
            </a:r>
            <a:r>
              <a:rPr lang="et-EE" sz="4100" dirty="0" err="1">
                <a:solidFill>
                  <a:schemeClr val="tx2"/>
                </a:solidFill>
              </a:rPr>
              <a:t>e-vote</a:t>
            </a:r>
            <a:r>
              <a:rPr lang="et-EE" sz="4100" dirty="0">
                <a:solidFill>
                  <a:schemeClr val="tx2"/>
                </a:solidFill>
              </a:rPr>
              <a:t>: </a:t>
            </a:r>
            <a:r>
              <a:rPr lang="en-GB" sz="4100" dirty="0">
                <a:solidFill>
                  <a:schemeClr val="tx2"/>
                </a:solidFill>
              </a:rPr>
              <a:t>the </a:t>
            </a:r>
            <a:r>
              <a:rPr lang="et-EE" sz="4100" dirty="0" err="1">
                <a:solidFill>
                  <a:schemeClr val="tx2"/>
                </a:solidFill>
              </a:rPr>
              <a:t>simple</a:t>
            </a:r>
            <a:r>
              <a:rPr lang="et-EE" sz="4100" dirty="0">
                <a:solidFill>
                  <a:schemeClr val="tx2"/>
                </a:solidFill>
              </a:rPr>
              <a:t>, </a:t>
            </a:r>
            <a:r>
              <a:rPr lang="en-GB" sz="4100" dirty="0">
                <a:solidFill>
                  <a:schemeClr val="tx2"/>
                </a:solidFill>
              </a:rPr>
              <a:t>secure</a:t>
            </a:r>
            <a:r>
              <a:rPr lang="et-EE" sz="4100" dirty="0">
                <a:solidFill>
                  <a:schemeClr val="tx2"/>
                </a:solidFill>
              </a:rPr>
              <a:t> and </a:t>
            </a:r>
            <a:r>
              <a:rPr lang="en-GB" sz="4100" dirty="0">
                <a:solidFill>
                  <a:schemeClr val="tx2"/>
                </a:solidFill>
              </a:rPr>
              <a:t>scalable way to vote online</a:t>
            </a:r>
            <a:br>
              <a:rPr lang="en-GB" sz="4100" dirty="0">
                <a:solidFill>
                  <a:schemeClr val="tx2"/>
                </a:solidFill>
              </a:rPr>
            </a:br>
            <a:br>
              <a:rPr lang="en-GB" sz="4100" dirty="0">
                <a:solidFill>
                  <a:schemeClr val="tx2"/>
                </a:solidFill>
              </a:rPr>
            </a:br>
            <a:r>
              <a:rPr lang="en-US" sz="3100" i="1" dirty="0">
                <a:solidFill>
                  <a:schemeClr val="tx2"/>
                </a:solidFill>
              </a:rPr>
              <a:t>From Estonia to the world</a:t>
            </a:r>
            <a:endParaRPr lang="en-GB" sz="3100" i="1" dirty="0">
              <a:solidFill>
                <a:schemeClr val="tx2"/>
              </a:solidFill>
            </a:endParaRPr>
          </a:p>
        </p:txBody>
      </p:sp>
      <p:sp>
        <p:nvSpPr>
          <p:cNvPr id="3" name="Subtitle 2">
            <a:extLst>
              <a:ext uri="{FF2B5EF4-FFF2-40B4-BE49-F238E27FC236}">
                <a16:creationId xmlns:a16="http://schemas.microsoft.com/office/drawing/2014/main" id="{37A40856-3AEE-B749-6820-25938A8AC9DA}"/>
              </a:ext>
            </a:extLst>
          </p:cNvPr>
          <p:cNvSpPr>
            <a:spLocks noGrp="1"/>
          </p:cNvSpPr>
          <p:nvPr>
            <p:ph type="subTitle" idx="1"/>
          </p:nvPr>
        </p:nvSpPr>
        <p:spPr>
          <a:xfrm>
            <a:off x="517870" y="5447211"/>
            <a:ext cx="3465681" cy="669550"/>
          </a:xfrm>
        </p:spPr>
        <p:txBody>
          <a:bodyPr anchor="t">
            <a:normAutofit/>
          </a:bodyPr>
          <a:lstStyle/>
          <a:p>
            <a:r>
              <a:rPr lang="en-US" dirty="0"/>
              <a:t>Powered by </a:t>
            </a:r>
            <a:r>
              <a:rPr lang="en-US" dirty="0" err="1"/>
              <a:t>ElektIT</a:t>
            </a:r>
            <a:r>
              <a:rPr lang="en-US" dirty="0"/>
              <a:t> OÜ</a:t>
            </a:r>
          </a:p>
          <a:p>
            <a:endParaRPr lang="en-GB" dirty="0"/>
          </a:p>
        </p:txBody>
      </p:sp>
      <p:sp>
        <p:nvSpPr>
          <p:cNvPr id="20" name="Rectangle 19">
            <a:extLst>
              <a:ext uri="{FF2B5EF4-FFF2-40B4-BE49-F238E27FC236}">
                <a16:creationId xmlns:a16="http://schemas.microsoft.com/office/drawing/2014/main" id="{D91952F0-771E-D2ED-C333-EEED6708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diagram of a company&#10;&#10;Description automatically generated">
            <a:extLst>
              <a:ext uri="{FF2B5EF4-FFF2-40B4-BE49-F238E27FC236}">
                <a16:creationId xmlns:a16="http://schemas.microsoft.com/office/drawing/2014/main" id="{EE39A9C3-281E-453C-C975-80E1965E263E}"/>
              </a:ext>
            </a:extLst>
          </p:cNvPr>
          <p:cNvPicPr>
            <a:picLocks noChangeAspect="1"/>
          </p:cNvPicPr>
          <p:nvPr/>
        </p:nvPicPr>
        <p:blipFill>
          <a:blip r:embed="rId3"/>
          <a:stretch>
            <a:fillRect/>
          </a:stretch>
        </p:blipFill>
        <p:spPr>
          <a:xfrm>
            <a:off x="4232366" y="670446"/>
            <a:ext cx="7438426" cy="5616011"/>
          </a:xfrm>
          <a:prstGeom prst="rect">
            <a:avLst/>
          </a:prstGeom>
          <a:effectLst>
            <a:softEdge rad="1219200"/>
          </a:effectLst>
        </p:spPr>
      </p:pic>
      <p:sp>
        <p:nvSpPr>
          <p:cNvPr id="22" name="Rectangle 21">
            <a:extLst>
              <a:ext uri="{FF2B5EF4-FFF2-40B4-BE49-F238E27FC236}">
                <a16:creationId xmlns:a16="http://schemas.microsoft.com/office/drawing/2014/main" id="{3FB6D83C-2377-9CAD-A991-9E0B6AF2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1869039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0C49-C9F9-2885-2DF4-2A38736E7B8D}"/>
              </a:ext>
            </a:extLst>
          </p:cNvPr>
          <p:cNvSpPr>
            <a:spLocks noGrp="1"/>
          </p:cNvSpPr>
          <p:nvPr>
            <p:ph type="ctrTitle"/>
          </p:nvPr>
        </p:nvSpPr>
        <p:spPr>
          <a:xfrm>
            <a:off x="227948" y="1931125"/>
            <a:ext cx="5268686" cy="3749040"/>
          </a:xfrm>
        </p:spPr>
        <p:txBody>
          <a:bodyPr anchor="b">
            <a:noAutofit/>
          </a:bodyPr>
          <a:lstStyle/>
          <a:p>
            <a:r>
              <a:rPr lang="en-US" sz="2400" b="0" dirty="0"/>
              <a:t>e-Vote works for the people who vote:</a:t>
            </a:r>
            <a:br>
              <a:rPr lang="en-US" sz="2400" b="0" dirty="0"/>
            </a:br>
            <a:br>
              <a:rPr lang="en-US" sz="2400" b="0" dirty="0"/>
            </a:br>
            <a:r>
              <a:rPr lang="en-US" sz="2400" b="0" dirty="0"/>
              <a:t>- Vote from anywhere – phone or laptop</a:t>
            </a:r>
            <a:br>
              <a:rPr lang="en-US" sz="2400" b="0" dirty="0"/>
            </a:br>
            <a:r>
              <a:rPr lang="en-US" sz="2400" b="0" dirty="0"/>
              <a:t>- Security equal to online banking</a:t>
            </a:r>
            <a:br>
              <a:rPr lang="en-US" sz="2400" b="0" dirty="0"/>
            </a:br>
            <a:r>
              <a:rPr lang="en-US" sz="2400" b="0" dirty="0"/>
              <a:t>- Track all past votes in one app</a:t>
            </a:r>
            <a:br>
              <a:rPr lang="en-US" sz="2400" b="0" dirty="0"/>
            </a:br>
            <a:br>
              <a:rPr lang="en-US" sz="2400" b="0" dirty="0"/>
            </a:br>
            <a:r>
              <a:rPr lang="en-US" sz="2400" b="0" dirty="0"/>
              <a:t>Familiar. Simple. Trusted.</a:t>
            </a:r>
            <a:endParaRPr lang="en-GB" sz="2400" b="0" dirty="0"/>
          </a:p>
        </p:txBody>
      </p:sp>
      <p:sp>
        <p:nvSpPr>
          <p:cNvPr id="3" name="TextBox 2"/>
          <p:cNvSpPr txBox="1"/>
          <p:nvPr/>
        </p:nvSpPr>
        <p:spPr>
          <a:xfrm>
            <a:off x="390581" y="781443"/>
            <a:ext cx="10729251" cy="646331"/>
          </a:xfrm>
          <a:prstGeom prst="rect">
            <a:avLst/>
          </a:prstGeom>
          <a:noFill/>
        </p:spPr>
        <p:txBody>
          <a:bodyPr wrap="square" rtlCol="0">
            <a:spAutoFit/>
          </a:bodyPr>
          <a:lstStyle/>
          <a:p>
            <a:r>
              <a:rPr lang="en-US" sz="3600" b="1" dirty="0"/>
              <a:t>The Voter Experience</a:t>
            </a:r>
            <a:endParaRPr lang="en-US" sz="3600" b="1" dirty="0">
              <a:latin typeface="+mj-lt"/>
              <a:ea typeface="+mj-ea"/>
              <a:cs typeface="+mj-cs"/>
            </a:endParaRPr>
          </a:p>
        </p:txBody>
      </p:sp>
      <p:pic>
        <p:nvPicPr>
          <p:cNvPr id="5" name="Picture 4"/>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23680217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F9FFCE1-E057-415B-A971-88EC7E22A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C5BBAF-679B-4888-3BC4-9D8214279C8E}"/>
              </a:ext>
            </a:extLst>
          </p:cNvPr>
          <p:cNvSpPr>
            <a:spLocks noGrp="1"/>
          </p:cNvSpPr>
          <p:nvPr>
            <p:ph type="ctrTitle"/>
          </p:nvPr>
        </p:nvSpPr>
        <p:spPr>
          <a:xfrm>
            <a:off x="480858" y="787447"/>
            <a:ext cx="4258490" cy="5283099"/>
          </a:xfrm>
        </p:spPr>
        <p:txBody>
          <a:bodyPr anchor="t">
            <a:noAutofit/>
          </a:bodyPr>
          <a:lstStyle/>
          <a:p>
            <a:r>
              <a:rPr lang="et-EE" sz="2800" dirty="0" err="1"/>
              <a:t>Problem</a:t>
            </a:r>
            <a:br>
              <a:rPr lang="et-EE" sz="2800" dirty="0"/>
            </a:br>
            <a:r>
              <a:rPr lang="en-US" sz="2000" dirty="0"/>
              <a:t>Most online voting today is either too expensive, too insecure, or too complicated.</a:t>
            </a:r>
            <a:br>
              <a:rPr lang="en-US" sz="2000" dirty="0"/>
            </a:br>
            <a:br>
              <a:rPr lang="en-US" sz="2000" dirty="0"/>
            </a:br>
            <a:r>
              <a:rPr lang="en-US" sz="2000" dirty="0"/>
              <a:t>Even in digital societies like Estonia, organizations struggle with:</a:t>
            </a:r>
            <a:br>
              <a:rPr lang="en-US" sz="2000" dirty="0"/>
            </a:br>
            <a:br>
              <a:rPr lang="en-US" sz="2000" dirty="0"/>
            </a:br>
            <a:r>
              <a:rPr lang="en-US" sz="2000" dirty="0"/>
              <a:t>- Lack of trust in how votes are handled or counted</a:t>
            </a:r>
            <a:br>
              <a:rPr lang="en-US" sz="2000" dirty="0"/>
            </a:br>
            <a:r>
              <a:rPr lang="en-US" sz="2000" dirty="0"/>
              <a:t>- Legal risks (e.g., GDPR compliance)</a:t>
            </a:r>
            <a:br>
              <a:rPr lang="en-US" sz="2000" dirty="0"/>
            </a:br>
            <a:r>
              <a:rPr lang="en-US" sz="2000" dirty="0"/>
              <a:t>- Time and cost of secure infrastructure</a:t>
            </a:r>
            <a:br>
              <a:rPr lang="en-US" sz="2000" dirty="0"/>
            </a:br>
            <a:r>
              <a:rPr lang="en-US" sz="2000" dirty="0"/>
              <a:t>- Global participation limitations</a:t>
            </a:r>
          </a:p>
        </p:txBody>
      </p:sp>
      <p:sp>
        <p:nvSpPr>
          <p:cNvPr id="26" name="Rectangle 2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508090"/>
            <a:ext cx="3465576"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3B7F904-DEAD-2640-2146-098765412662}"/>
              </a:ext>
            </a:extLst>
          </p:cNvPr>
          <p:cNvPicPr>
            <a:picLocks noChangeAspect="1"/>
          </p:cNvPicPr>
          <p:nvPr/>
        </p:nvPicPr>
        <p:blipFill>
          <a:blip r:embed="rId3"/>
          <a:stretch>
            <a:fillRect/>
          </a:stretch>
        </p:blipFill>
        <p:spPr>
          <a:xfrm>
            <a:off x="4839668" y="508090"/>
            <a:ext cx="6357665" cy="5626534"/>
          </a:xfrm>
          <a:prstGeom prst="rect">
            <a:avLst/>
          </a:prstGeom>
          <a:ln>
            <a:noFill/>
          </a:ln>
          <a:effectLst>
            <a:softEdge rad="112500"/>
          </a:effectLst>
        </p:spPr>
      </p:pic>
      <p:sp>
        <p:nvSpPr>
          <p:cNvPr id="27" name="Rectangle 26">
            <a:extLst>
              <a:ext uri="{FF2B5EF4-FFF2-40B4-BE49-F238E27FC236}">
                <a16:creationId xmlns:a16="http://schemas.microsoft.com/office/drawing/2014/main" id="{D58401B5-5F1B-4D21-9AC3-AAEC8D3665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1704" y="6300216"/>
            <a:ext cx="729360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60928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E8E92F3E-E4D1-B0FF-4780-BB1F3A35EE38}"/>
              </a:ext>
            </a:extLst>
          </p:cNvPr>
          <p:cNvSpPr>
            <a:spLocks noGrp="1"/>
          </p:cNvSpPr>
          <p:nvPr>
            <p:ph type="ctrTitle"/>
          </p:nvPr>
        </p:nvSpPr>
        <p:spPr>
          <a:xfrm>
            <a:off x="227705" y="196646"/>
            <a:ext cx="4942847" cy="2821858"/>
          </a:xfrm>
        </p:spPr>
        <p:txBody>
          <a:bodyPr anchor="b">
            <a:normAutofit fontScale="90000"/>
          </a:bodyPr>
          <a:lstStyle/>
          <a:p>
            <a:r>
              <a:rPr lang="en-GB" sz="3100" dirty="0"/>
              <a:t>Our Solution – e-vote</a:t>
            </a:r>
            <a:br>
              <a:rPr lang="et-EE" sz="3100" dirty="0"/>
            </a:br>
            <a:br>
              <a:rPr lang="et-EE" sz="3100" dirty="0"/>
            </a:br>
            <a:r>
              <a:rPr lang="en-US" sz="2700" dirty="0"/>
              <a:t>A modular e-voting system that works like a secure online payment.</a:t>
            </a:r>
            <a:br>
              <a:rPr lang="en-US" sz="2700" dirty="0"/>
            </a:br>
            <a:r>
              <a:rPr lang="en-US" sz="2700" dirty="0"/>
              <a:t>Embed into your website and run legally valid, trusted votes</a:t>
            </a:r>
            <a:endParaRPr lang="en-GB" sz="220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grpSp>
        <p:nvGrpSpPr>
          <p:cNvPr id="5" name="Group 4"/>
          <p:cNvGrpSpPr/>
          <p:nvPr/>
        </p:nvGrpSpPr>
        <p:grpSpPr>
          <a:xfrm>
            <a:off x="5398257" y="28842"/>
            <a:ext cx="6800315" cy="6800315"/>
            <a:chOff x="5359129" y="28842"/>
            <a:chExt cx="6800315" cy="6800315"/>
          </a:xfrm>
        </p:grpSpPr>
        <p:grpSp>
          <p:nvGrpSpPr>
            <p:cNvPr id="3" name="Group 2"/>
            <p:cNvGrpSpPr/>
            <p:nvPr/>
          </p:nvGrpSpPr>
          <p:grpSpPr>
            <a:xfrm>
              <a:off x="5359129" y="28842"/>
              <a:ext cx="6800315" cy="6800315"/>
              <a:chOff x="5359129" y="28842"/>
              <a:chExt cx="6800315" cy="6800315"/>
            </a:xfrm>
          </p:grpSpPr>
          <p:pic>
            <p:nvPicPr>
              <p:cNvPr id="4" name="Picture 3" descr="A stone structure with pillars&#10;&#10;AI-generated content may be incorrect.">
                <a:extLst>
                  <a:ext uri="{FF2B5EF4-FFF2-40B4-BE49-F238E27FC236}">
                    <a16:creationId xmlns:a16="http://schemas.microsoft.com/office/drawing/2014/main" id="{599104FC-A721-5935-A746-CC44637D4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129" y="28842"/>
                <a:ext cx="6800315" cy="6800315"/>
              </a:xfrm>
              <a:prstGeom prst="rect">
                <a:avLst/>
              </a:prstGeom>
            </p:spPr>
          </p:pic>
          <p:pic>
            <p:nvPicPr>
              <p:cNvPr id="1026" name="Picture 2">
                <a:extLst>
                  <a:ext uri="{FF2B5EF4-FFF2-40B4-BE49-F238E27FC236}">
                    <a16:creationId xmlns:a16="http://schemas.microsoft.com/office/drawing/2014/main" id="{CAF4D039-FFB4-CCAA-3E06-CB56B5250EF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05153" y="4076700"/>
                <a:ext cx="1171254" cy="11754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diagram of people and a computer&#10;&#10;AI-generated content may be incorrect.">
                <a:extLst>
                  <a:ext uri="{FF2B5EF4-FFF2-40B4-BE49-F238E27FC236}">
                    <a16:creationId xmlns:a16="http://schemas.microsoft.com/office/drawing/2014/main" id="{F9E34274-657B-B1E7-0E21-94DF9C311F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6209" y="4076700"/>
                <a:ext cx="1175402" cy="1175402"/>
              </a:xfrm>
              <a:prstGeom prst="rect">
                <a:avLst/>
              </a:prstGeom>
            </p:spPr>
          </p:pic>
          <p:pic>
            <p:nvPicPr>
              <p:cNvPr id="10" name="Picture 9" descr="A computer network with different devices&#10;&#10;AI-generated content may be incorrect.">
                <a:extLst>
                  <a:ext uri="{FF2B5EF4-FFF2-40B4-BE49-F238E27FC236}">
                    <a16:creationId xmlns:a16="http://schemas.microsoft.com/office/drawing/2014/main" id="{5F488523-0334-01D4-B5B5-0E9E297D6AD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12515" y="4076700"/>
                <a:ext cx="1175402" cy="1175402"/>
              </a:xfrm>
              <a:prstGeom prst="rect">
                <a:avLst/>
              </a:prstGeom>
            </p:spPr>
          </p:pic>
        </p:grpSp>
        <p:sp>
          <p:nvSpPr>
            <p:cNvPr id="11" name="TextBox 10">
              <a:extLst>
                <a:ext uri="{FF2B5EF4-FFF2-40B4-BE49-F238E27FC236}">
                  <a16:creationId xmlns:a16="http://schemas.microsoft.com/office/drawing/2014/main" id="{9A6D51B5-77AC-CA19-5C42-556401478DDE}"/>
                </a:ext>
              </a:extLst>
            </p:cNvPr>
            <p:cNvSpPr txBox="1"/>
            <p:nvPr/>
          </p:nvSpPr>
          <p:spPr>
            <a:xfrm>
              <a:off x="7364361" y="1248697"/>
              <a:ext cx="2861187" cy="523220"/>
            </a:xfrm>
            <a:prstGeom prst="rect">
              <a:avLst/>
            </a:prstGeom>
            <a:noFill/>
          </p:spPr>
          <p:txBody>
            <a:bodyPr wrap="square" rtlCol="0">
              <a:spAutoFit/>
            </a:bodyPr>
            <a:lstStyle/>
            <a:p>
              <a:pPr algn="ctr"/>
              <a:r>
                <a:rPr lang="et-EE" sz="2800" dirty="0" err="1"/>
                <a:t>My</a:t>
              </a:r>
              <a:r>
                <a:rPr lang="et-EE" sz="2800" dirty="0"/>
                <a:t> e- </a:t>
              </a:r>
              <a:r>
                <a:rPr lang="et-EE" sz="2800" dirty="0" err="1"/>
                <a:t>vote</a:t>
              </a:r>
              <a:endParaRPr lang="en-GB" sz="2800" dirty="0"/>
            </a:p>
          </p:txBody>
        </p:sp>
      </p:grpSp>
      <p:sp>
        <p:nvSpPr>
          <p:cNvPr id="12" name="TextBox 11">
            <a:extLst>
              <a:ext uri="{FF2B5EF4-FFF2-40B4-BE49-F238E27FC236}">
                <a16:creationId xmlns:a16="http://schemas.microsoft.com/office/drawing/2014/main" id="{FD78084C-1562-7A14-B51D-20BCF44FB7A2}"/>
              </a:ext>
            </a:extLst>
          </p:cNvPr>
          <p:cNvSpPr txBox="1"/>
          <p:nvPr/>
        </p:nvSpPr>
        <p:spPr>
          <a:xfrm>
            <a:off x="353960" y="3224980"/>
            <a:ext cx="4816591" cy="2862322"/>
          </a:xfrm>
          <a:prstGeom prst="rect">
            <a:avLst/>
          </a:prstGeom>
          <a:noFill/>
        </p:spPr>
        <p:txBody>
          <a:bodyPr wrap="square" rtlCol="0">
            <a:spAutoFit/>
          </a:bodyPr>
          <a:lstStyle/>
          <a:p>
            <a:r>
              <a:rPr lang="en-US" sz="2000" dirty="0"/>
              <a:t>Key components:</a:t>
            </a:r>
          </a:p>
          <a:p>
            <a:r>
              <a:rPr lang="en-US" sz="2000" dirty="0"/>
              <a:t>- </a:t>
            </a:r>
            <a:r>
              <a:rPr lang="en-US" sz="2000" dirty="0" err="1"/>
              <a:t>Microservice</a:t>
            </a:r>
            <a:r>
              <a:rPr lang="en-US" sz="2000" dirty="0"/>
              <a:t> API: secure voting integration</a:t>
            </a:r>
          </a:p>
          <a:p>
            <a:r>
              <a:rPr lang="en-US" sz="2000" dirty="0"/>
              <a:t>- Authentication &amp; Vote Handling via e-ID</a:t>
            </a:r>
          </a:p>
          <a:p>
            <a:r>
              <a:rPr lang="en-US" sz="2000" dirty="0"/>
              <a:t>- Mobile App (Prototype): central access to votes</a:t>
            </a:r>
          </a:p>
          <a:p>
            <a:endParaRPr lang="en-US" sz="2000" dirty="0"/>
          </a:p>
          <a:p>
            <a:r>
              <a:rPr lang="en-US" sz="2000" dirty="0"/>
              <a:t>Currently in prototype phase – ready for early adopters</a:t>
            </a:r>
          </a:p>
        </p:txBody>
      </p:sp>
    </p:spTree>
    <p:extLst>
      <p:ext uri="{BB962C8B-B14F-4D97-AF65-F5344CB8AC3E}">
        <p14:creationId xmlns:p14="http://schemas.microsoft.com/office/powerpoint/2010/main" val="2004309364"/>
      </p:ext>
    </p:extLst>
  </p:cSld>
  <p:clrMapOvr>
    <a:overrideClrMapping bg1="dk1" tx1="lt1" bg2="dk2" tx2="lt2" accent1="accent1" accent2="accent2" accent3="accent3" accent4="accent4" accent5="accent5" accent6="accent6" hlink="hlink" folHlink="folHlink"/>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0C49-C9F9-2885-2DF4-2A38736E7B8D}"/>
              </a:ext>
            </a:extLst>
          </p:cNvPr>
          <p:cNvSpPr>
            <a:spLocks noGrp="1"/>
          </p:cNvSpPr>
          <p:nvPr>
            <p:ph type="ctrTitle"/>
          </p:nvPr>
        </p:nvSpPr>
        <p:spPr>
          <a:xfrm>
            <a:off x="521210" y="1998617"/>
            <a:ext cx="4837920" cy="3958046"/>
          </a:xfrm>
        </p:spPr>
        <p:txBody>
          <a:bodyPr anchor="b">
            <a:noAutofit/>
          </a:bodyPr>
          <a:lstStyle/>
          <a:p>
            <a:r>
              <a:rPr lang="en-US" sz="2400" b="0" dirty="0"/>
              <a:t>e-Vote </a:t>
            </a:r>
            <a:r>
              <a:rPr lang="et-EE" sz="2400" b="0"/>
              <a:t>as a secure solution can</a:t>
            </a:r>
            <a:r>
              <a:rPr lang="en-US" sz="2400" b="0" dirty="0"/>
              <a:t> be accepted by Estonia’s official</a:t>
            </a:r>
            <a:r>
              <a:rPr lang="et-EE" sz="2400" b="0" dirty="0"/>
              <a:t> registrys (as </a:t>
            </a:r>
            <a:r>
              <a:rPr lang="en-US" sz="2400" b="0" dirty="0"/>
              <a:t> Business Register</a:t>
            </a:r>
            <a:r>
              <a:rPr lang="et-EE" sz="2400" b="0" dirty="0"/>
              <a:t>)</a:t>
            </a:r>
            <a:r>
              <a:rPr lang="en-US" sz="2400" b="0" dirty="0"/>
              <a:t>:</a:t>
            </a:r>
            <a:br>
              <a:rPr lang="en-US" sz="2400" b="0" dirty="0"/>
            </a:br>
            <a:r>
              <a:rPr lang="en-US" sz="2400" b="0" dirty="0"/>
              <a:t>- Board/shareholder decisions fully online</a:t>
            </a:r>
            <a:br>
              <a:rPr lang="en-US" sz="2400" b="0" dirty="0"/>
            </a:br>
            <a:r>
              <a:rPr lang="en-US" sz="2400" b="0" dirty="0"/>
              <a:t>- No need for physical presence</a:t>
            </a:r>
            <a:br>
              <a:rPr lang="en-US" sz="2400" b="0" dirty="0"/>
            </a:br>
            <a:r>
              <a:rPr lang="en-US" sz="2400" b="0" dirty="0"/>
              <a:t>- Ideal for remote or global teams</a:t>
            </a:r>
            <a:br>
              <a:rPr lang="en-US" sz="2400" b="0" dirty="0"/>
            </a:br>
            <a:br>
              <a:rPr lang="en-US" sz="2400" b="0" dirty="0"/>
            </a:br>
            <a:r>
              <a:rPr lang="en-US" sz="2400" b="0" dirty="0"/>
              <a:t>⚖ Digital votes with legal force—no need to chase signatories.</a:t>
            </a:r>
            <a:endParaRPr lang="en-GB" sz="2400" b="0" dirty="0"/>
          </a:p>
        </p:txBody>
      </p:sp>
      <p:sp>
        <p:nvSpPr>
          <p:cNvPr id="3" name="TextBox 2"/>
          <p:cNvSpPr txBox="1"/>
          <p:nvPr/>
        </p:nvSpPr>
        <p:spPr>
          <a:xfrm>
            <a:off x="521210" y="639929"/>
            <a:ext cx="5004380" cy="1200329"/>
          </a:xfrm>
          <a:prstGeom prst="rect">
            <a:avLst/>
          </a:prstGeom>
          <a:noFill/>
        </p:spPr>
        <p:txBody>
          <a:bodyPr wrap="square" rtlCol="0">
            <a:spAutoFit/>
          </a:bodyPr>
          <a:lstStyle/>
          <a:p>
            <a:r>
              <a:rPr lang="en-US" sz="3600" b="1" dirty="0"/>
              <a:t>Legally Binding. Seriously Simple.</a:t>
            </a:r>
            <a:endParaRPr lang="en-US" sz="3600" b="1" dirty="0">
              <a:latin typeface="+mj-lt"/>
              <a:ea typeface="+mj-ea"/>
              <a:cs typeface="+mj-cs"/>
            </a:endParaRPr>
          </a:p>
        </p:txBody>
      </p:sp>
      <p:grpSp>
        <p:nvGrpSpPr>
          <p:cNvPr id="4" name="Group 3"/>
          <p:cNvGrpSpPr/>
          <p:nvPr/>
        </p:nvGrpSpPr>
        <p:grpSpPr>
          <a:xfrm>
            <a:off x="5359129" y="28842"/>
            <a:ext cx="6800315" cy="6800315"/>
            <a:chOff x="5359129" y="28842"/>
            <a:chExt cx="6800315" cy="6800315"/>
          </a:xfrm>
        </p:grpSpPr>
        <p:grpSp>
          <p:nvGrpSpPr>
            <p:cNvPr id="5" name="Group 4"/>
            <p:cNvGrpSpPr/>
            <p:nvPr/>
          </p:nvGrpSpPr>
          <p:grpSpPr>
            <a:xfrm>
              <a:off x="5359129" y="28842"/>
              <a:ext cx="6800315" cy="6800315"/>
              <a:chOff x="5359129" y="28842"/>
              <a:chExt cx="6800315" cy="6800315"/>
            </a:xfrm>
          </p:grpSpPr>
          <p:pic>
            <p:nvPicPr>
              <p:cNvPr id="7" name="Picture 6" descr="A stone structure with pillars&#10;&#10;AI-generated content may be incorrect.">
                <a:extLst>
                  <a:ext uri="{FF2B5EF4-FFF2-40B4-BE49-F238E27FC236}">
                    <a16:creationId xmlns:a16="http://schemas.microsoft.com/office/drawing/2014/main" id="{599104FC-A721-5935-A746-CC44637D4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9129" y="28842"/>
                <a:ext cx="6800315" cy="6800315"/>
              </a:xfrm>
              <a:prstGeom prst="rect">
                <a:avLst/>
              </a:prstGeom>
            </p:spPr>
          </p:pic>
          <p:pic>
            <p:nvPicPr>
              <p:cNvPr id="8" name="Picture 2">
                <a:extLst>
                  <a:ext uri="{FF2B5EF4-FFF2-40B4-BE49-F238E27FC236}">
                    <a16:creationId xmlns:a16="http://schemas.microsoft.com/office/drawing/2014/main" id="{CAF4D039-FFB4-CCAA-3E06-CB56B5250EF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705153" y="4076700"/>
                <a:ext cx="1171254" cy="11754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diagram of people and a computer&#10;&#10;AI-generated content may be incorrect.">
                <a:extLst>
                  <a:ext uri="{FF2B5EF4-FFF2-40B4-BE49-F238E27FC236}">
                    <a16:creationId xmlns:a16="http://schemas.microsoft.com/office/drawing/2014/main" id="{F9E34274-657B-B1E7-0E21-94DF9C311FD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386209" y="4076700"/>
                <a:ext cx="1175402" cy="1175402"/>
              </a:xfrm>
              <a:prstGeom prst="rect">
                <a:avLst/>
              </a:prstGeom>
            </p:spPr>
          </p:pic>
          <p:pic>
            <p:nvPicPr>
              <p:cNvPr id="10" name="Picture 9" descr="A computer network with different devices&#10;&#10;AI-generated content may be incorrect.">
                <a:extLst>
                  <a:ext uri="{FF2B5EF4-FFF2-40B4-BE49-F238E27FC236}">
                    <a16:creationId xmlns:a16="http://schemas.microsoft.com/office/drawing/2014/main" id="{5F488523-0334-01D4-B5B5-0E9E297D6ADF}"/>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912515" y="4076700"/>
                <a:ext cx="1175402" cy="1175402"/>
              </a:xfrm>
              <a:prstGeom prst="rect">
                <a:avLst/>
              </a:prstGeom>
            </p:spPr>
          </p:pic>
        </p:grpSp>
        <p:sp>
          <p:nvSpPr>
            <p:cNvPr id="6" name="TextBox 5">
              <a:extLst>
                <a:ext uri="{FF2B5EF4-FFF2-40B4-BE49-F238E27FC236}">
                  <a16:creationId xmlns:a16="http://schemas.microsoft.com/office/drawing/2014/main" id="{9A6D51B5-77AC-CA19-5C42-556401478DDE}"/>
                </a:ext>
              </a:extLst>
            </p:cNvPr>
            <p:cNvSpPr txBox="1"/>
            <p:nvPr/>
          </p:nvSpPr>
          <p:spPr>
            <a:xfrm>
              <a:off x="7364361" y="1248697"/>
              <a:ext cx="2861187" cy="523220"/>
            </a:xfrm>
            <a:prstGeom prst="rect">
              <a:avLst/>
            </a:prstGeom>
            <a:noFill/>
          </p:spPr>
          <p:txBody>
            <a:bodyPr wrap="square" rtlCol="0">
              <a:spAutoFit/>
            </a:bodyPr>
            <a:lstStyle/>
            <a:p>
              <a:pPr algn="ctr"/>
              <a:r>
                <a:rPr lang="et-EE" sz="2800" dirty="0" err="1"/>
                <a:t>My</a:t>
              </a:r>
              <a:r>
                <a:rPr lang="et-EE" sz="2800" dirty="0"/>
                <a:t> e- </a:t>
              </a:r>
              <a:r>
                <a:rPr lang="et-EE" sz="2800" dirty="0" err="1"/>
                <a:t>vote</a:t>
              </a:r>
              <a:endParaRPr lang="en-GB" sz="2800" dirty="0"/>
            </a:p>
          </p:txBody>
        </p:sp>
      </p:grpSp>
    </p:spTree>
    <p:extLst>
      <p:ext uri="{BB962C8B-B14F-4D97-AF65-F5344CB8AC3E}">
        <p14:creationId xmlns:p14="http://schemas.microsoft.com/office/powerpoint/2010/main" val="29481034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AC8A0C49-C9F9-2885-2DF4-2A38736E7B8D}"/>
              </a:ext>
            </a:extLst>
          </p:cNvPr>
          <p:cNvSpPr>
            <a:spLocks noGrp="1"/>
          </p:cNvSpPr>
          <p:nvPr>
            <p:ph type="ctrTitle"/>
          </p:nvPr>
        </p:nvSpPr>
        <p:spPr>
          <a:xfrm>
            <a:off x="521209" y="1528353"/>
            <a:ext cx="5461580" cy="4493623"/>
          </a:xfrm>
        </p:spPr>
        <p:txBody>
          <a:bodyPr anchor="b">
            <a:noAutofit/>
          </a:bodyPr>
          <a:lstStyle/>
          <a:p>
            <a:r>
              <a:rPr lang="en-US" sz="2200" b="0" dirty="0"/>
              <a:t>e-Vote is for organizations needing legal, secure, and effortless voting.</a:t>
            </a:r>
            <a:br>
              <a:rPr lang="en-US" sz="2200" b="0" dirty="0"/>
            </a:br>
            <a:br>
              <a:rPr lang="en-US" sz="2200" b="0" dirty="0"/>
            </a:br>
            <a:r>
              <a:rPr lang="en-US" sz="2200" b="0" dirty="0"/>
              <a:t>Ideal for:</a:t>
            </a:r>
            <a:br>
              <a:rPr lang="en-US" sz="2200" b="0" dirty="0"/>
            </a:br>
            <a:r>
              <a:rPr lang="en-US" sz="2200" b="0" dirty="0"/>
              <a:t>- Companies: shareholder or board decisions</a:t>
            </a:r>
            <a:br>
              <a:rPr lang="en-US" sz="2200" b="0" dirty="0"/>
            </a:br>
            <a:r>
              <a:rPr lang="en-US" sz="2200" b="0" dirty="0"/>
              <a:t>- NGOs: internal elections or referendums</a:t>
            </a:r>
            <a:br>
              <a:rPr lang="en-US" sz="2200" b="0" dirty="0"/>
            </a:br>
            <a:r>
              <a:rPr lang="en-US" sz="2200" b="0" dirty="0"/>
              <a:t>- Municipalities: community engagement</a:t>
            </a:r>
            <a:br>
              <a:rPr lang="en-US" sz="2200" b="0" dirty="0"/>
            </a:br>
            <a:r>
              <a:rPr lang="en-US" sz="2200" b="0" dirty="0"/>
              <a:t>- Academic/professional bodies</a:t>
            </a:r>
            <a:br>
              <a:rPr lang="en-US" sz="2200" b="0" dirty="0"/>
            </a:br>
            <a:r>
              <a:rPr lang="en-US" sz="2200" b="0" dirty="0"/>
              <a:t>- Customer-facing businesses: digital engagement, customer games, surveys</a:t>
            </a:r>
            <a:br>
              <a:rPr lang="en-US" sz="2200" b="0" dirty="0"/>
            </a:br>
            <a:br>
              <a:rPr lang="en-US" sz="2200" b="0" dirty="0"/>
            </a:br>
            <a:r>
              <a:rPr lang="en-US" sz="2200" b="0" dirty="0"/>
              <a:t>✅ Just embed a button – no infrastructure needed.</a:t>
            </a:r>
            <a:endParaRPr lang="en-GB" sz="2200" b="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 name="TextBox 2"/>
          <p:cNvSpPr txBox="1"/>
          <p:nvPr/>
        </p:nvSpPr>
        <p:spPr>
          <a:xfrm>
            <a:off x="517869" y="394989"/>
            <a:ext cx="10729251" cy="646331"/>
          </a:xfrm>
          <a:prstGeom prst="rect">
            <a:avLst/>
          </a:prstGeom>
          <a:noFill/>
        </p:spPr>
        <p:txBody>
          <a:bodyPr wrap="square" rtlCol="0">
            <a:spAutoFit/>
          </a:bodyPr>
          <a:lstStyle/>
          <a:p>
            <a:r>
              <a:rPr lang="en-US" sz="3600" b="1" dirty="0">
                <a:latin typeface="+mj-lt"/>
                <a:ea typeface="+mj-ea"/>
                <a:cs typeface="+mj-cs"/>
              </a:rPr>
              <a:t>Who We’re Built For?</a:t>
            </a:r>
          </a:p>
        </p:txBody>
      </p:sp>
      <p:sp>
        <p:nvSpPr>
          <p:cNvPr id="4" name="AutoShape 2" descr="A vibrant, colorful infographic showing sectors benefiting from secure online voting. Emphasize business use cases like customer engagement, digital surveys, and interactive games. Also include nonprofit organizations, government councils, and academic institutions. Use clear icons and minimal, legible text. Central shield icon should represent security. Style: modern, clean, flat design with blue, green, and accent colors on a dark backgroun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A vibrant, colorful infographic showing sectors benefiting from secure online voting. Emphasize business use cases like customer engagement, digital surveys, and interactive games. Also include nonprofit organizations, government councils, and academic institutions. Use clear icons and minimal, legible text. Central shield icon should represent security. Style: modern, clean, flat design with blue, green, and accent colors on a dark backgroun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stretch>
            <a:fillRect/>
          </a:stretch>
        </p:blipFill>
        <p:spPr>
          <a:xfrm>
            <a:off x="6117772" y="345066"/>
            <a:ext cx="6074228" cy="6349643"/>
          </a:xfrm>
          <a:prstGeom prst="rect">
            <a:avLst/>
          </a:prstGeom>
        </p:spPr>
      </p:pic>
    </p:spTree>
    <p:extLst>
      <p:ext uri="{BB962C8B-B14F-4D97-AF65-F5344CB8AC3E}">
        <p14:creationId xmlns:p14="http://schemas.microsoft.com/office/powerpoint/2010/main" val="846571442"/>
      </p:ext>
    </p:extLst>
  </p:cSld>
  <p:clrMapOvr>
    <a:overrideClrMapping bg1="dk1" tx1="lt1" bg2="dk2" tx2="lt2" accent1="accent1" accent2="accent2" accent3="accent3" accent4="accent4" accent5="accent5" accent6="accent6" hlink="hlink" folHlink="folHlink"/>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A cake with a slice of cake&#10;&#10;AI-generated content may be incorrect.">
            <a:extLst>
              <a:ext uri="{FF2B5EF4-FFF2-40B4-BE49-F238E27FC236}">
                <a16:creationId xmlns:a16="http://schemas.microsoft.com/office/drawing/2014/main" id="{453E6D83-617E-FB47-D49B-1C12A7C5E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5675" y="58882"/>
            <a:ext cx="6740235" cy="6740235"/>
          </a:xfrm>
          <a:prstGeom prst="rect">
            <a:avLst/>
          </a:prstGeom>
        </p:spPr>
      </p:pic>
      <p:sp>
        <p:nvSpPr>
          <p:cNvPr id="2" name="Title 1">
            <a:extLst>
              <a:ext uri="{FF2B5EF4-FFF2-40B4-BE49-F238E27FC236}">
                <a16:creationId xmlns:a16="http://schemas.microsoft.com/office/drawing/2014/main" id="{2FE77EFE-C1B0-19D7-8638-2B8977E04911}"/>
              </a:ext>
            </a:extLst>
          </p:cNvPr>
          <p:cNvSpPr>
            <a:spLocks noGrp="1"/>
          </p:cNvSpPr>
          <p:nvPr>
            <p:ph type="ctrTitle"/>
          </p:nvPr>
        </p:nvSpPr>
        <p:spPr>
          <a:xfrm>
            <a:off x="351389" y="177121"/>
            <a:ext cx="4698377" cy="688258"/>
          </a:xfrm>
        </p:spPr>
        <p:txBody>
          <a:bodyPr anchor="b">
            <a:normAutofit/>
          </a:bodyPr>
          <a:lstStyle/>
          <a:p>
            <a:r>
              <a:rPr lang="en-GB" sz="3100" dirty="0"/>
              <a:t>Market potential</a:t>
            </a:r>
            <a:endParaRPr lang="en-GB" sz="740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5" name="TextBox 4">
            <a:extLst>
              <a:ext uri="{FF2B5EF4-FFF2-40B4-BE49-F238E27FC236}">
                <a16:creationId xmlns:a16="http://schemas.microsoft.com/office/drawing/2014/main" id="{CDA194AD-16C4-4B6E-BB92-ECED7503BE0C}"/>
              </a:ext>
            </a:extLst>
          </p:cNvPr>
          <p:cNvSpPr txBox="1"/>
          <p:nvPr/>
        </p:nvSpPr>
        <p:spPr>
          <a:xfrm>
            <a:off x="352697" y="1003311"/>
            <a:ext cx="4863549" cy="5262979"/>
          </a:xfrm>
          <a:prstGeom prst="rect">
            <a:avLst/>
          </a:prstGeom>
          <a:noFill/>
        </p:spPr>
        <p:txBody>
          <a:bodyPr wrap="square" lIns="91440" tIns="45720" rIns="91440" bIns="45720" rtlCol="0" anchor="t">
            <a:spAutoFit/>
          </a:bodyPr>
          <a:lstStyle/>
          <a:p>
            <a:r>
              <a:rPr lang="en-US" sz="2400" dirty="0"/>
              <a:t>Tapping into growing demand for secure, remote voting:</a:t>
            </a:r>
          </a:p>
          <a:p>
            <a:endParaRPr lang="en-US" sz="2400" dirty="0"/>
          </a:p>
          <a:p>
            <a:r>
              <a:rPr lang="en-US" sz="2400" dirty="0"/>
              <a:t>🇪🇪 Estonia:</a:t>
            </a:r>
          </a:p>
          <a:p>
            <a:r>
              <a:rPr lang="en-US" sz="2400" dirty="0"/>
              <a:t>- 1.4M with e-ID</a:t>
            </a:r>
          </a:p>
          <a:p>
            <a:r>
              <a:rPr lang="en-US" sz="2400" dirty="0"/>
              <a:t>- ~7M non-governmental votes/year</a:t>
            </a:r>
          </a:p>
          <a:p>
            <a:endParaRPr lang="en-US" sz="2400" dirty="0"/>
          </a:p>
          <a:p>
            <a:r>
              <a:rPr lang="en-US" sz="2400" dirty="0"/>
              <a:t>🇪🇺 EU-wide (e-ID adoption):</a:t>
            </a:r>
          </a:p>
          <a:p>
            <a:r>
              <a:rPr lang="en-US" sz="2400" dirty="0"/>
              <a:t>- ~500M people</a:t>
            </a:r>
          </a:p>
          <a:p>
            <a:r>
              <a:rPr lang="en-US" sz="2400" dirty="0"/>
              <a:t>- ~2.5B digital votes/year</a:t>
            </a:r>
          </a:p>
          <a:p>
            <a:endParaRPr lang="en-US" sz="2400" dirty="0"/>
          </a:p>
          <a:p>
            <a:r>
              <a:rPr lang="en-US" sz="2400" dirty="0"/>
              <a:t>Starting from Estonia. Scalable for Europe and beyond.</a:t>
            </a:r>
          </a:p>
        </p:txBody>
      </p:sp>
    </p:spTree>
    <p:extLst>
      <p:ext uri="{BB962C8B-B14F-4D97-AF65-F5344CB8AC3E}">
        <p14:creationId xmlns:p14="http://schemas.microsoft.com/office/powerpoint/2010/main" val="3307972608"/>
      </p:ext>
    </p:extLst>
  </p:cSld>
  <p:clrMapOvr>
    <a:overrideClrMapping bg1="dk1" tx1="lt1" bg2="dk2" tx2="lt2" accent1="accent1" accent2="accent2" accent3="accent3" accent4="accent4" accent5="accent5" accent6="accent6" hlink="hlink" folHlink="folHlink"/>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5CF6C-503C-806F-0F2B-64A95162E0B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693AAB2-E132-330B-313A-EC2F364190B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663440" y="661169"/>
            <a:ext cx="7528560" cy="5019041"/>
          </a:xfrm>
          <a:prstGeom prst="rect">
            <a:avLst/>
          </a:prstGeom>
        </p:spPr>
      </p:pic>
      <p:sp>
        <p:nvSpPr>
          <p:cNvPr id="2" name="Title 1">
            <a:extLst>
              <a:ext uri="{FF2B5EF4-FFF2-40B4-BE49-F238E27FC236}">
                <a16:creationId xmlns:a16="http://schemas.microsoft.com/office/drawing/2014/main" id="{800B6753-2BD4-381B-6CE3-71D0116E2B6B}"/>
              </a:ext>
            </a:extLst>
          </p:cNvPr>
          <p:cNvSpPr>
            <a:spLocks noGrp="1"/>
          </p:cNvSpPr>
          <p:nvPr>
            <p:ph type="ctrTitle"/>
          </p:nvPr>
        </p:nvSpPr>
        <p:spPr>
          <a:xfrm>
            <a:off x="274320" y="661169"/>
            <a:ext cx="4389119" cy="5204163"/>
          </a:xfrm>
        </p:spPr>
        <p:txBody>
          <a:bodyPr anchor="b">
            <a:normAutofit fontScale="90000"/>
          </a:bodyPr>
          <a:lstStyle/>
          <a:p>
            <a:br>
              <a:rPr lang="et-EE" sz="2800" dirty="0"/>
            </a:br>
            <a:br>
              <a:rPr lang="et-EE" sz="2800" dirty="0"/>
            </a:br>
            <a:r>
              <a:rPr lang="en-GB" sz="2800" dirty="0"/>
              <a:t>Our roots: A Legacy of Trust</a:t>
            </a:r>
            <a:br>
              <a:rPr lang="en-GB" sz="2800" dirty="0"/>
            </a:br>
            <a:r>
              <a:rPr lang="en-US" sz="2300" b="0" dirty="0"/>
              <a:t>Spin-off from VOLIS, Estonia’s first local-level e-voting system.</a:t>
            </a:r>
            <a:br>
              <a:rPr lang="en-US" sz="2300" b="0" dirty="0"/>
            </a:br>
            <a:br>
              <a:rPr lang="en-US" sz="2300" b="0" dirty="0"/>
            </a:br>
            <a:r>
              <a:rPr lang="en-US" sz="2300" b="0" dirty="0"/>
              <a:t>Multidisciplinary team with deep experience in:</a:t>
            </a:r>
            <a:br>
              <a:rPr lang="en-US" sz="2400" dirty="0"/>
            </a:br>
            <a:r>
              <a:rPr lang="en-US" sz="2300" b="0" dirty="0"/>
              <a:t>- Digital governance, secure communications</a:t>
            </a:r>
            <a:br>
              <a:rPr lang="en-US" sz="2300" b="0" dirty="0"/>
            </a:br>
            <a:r>
              <a:rPr lang="en-US" sz="2300" b="0" dirty="0"/>
              <a:t>- Public sector leadership</a:t>
            </a:r>
            <a:br>
              <a:rPr lang="en-US" sz="2300" b="0" dirty="0"/>
            </a:br>
            <a:r>
              <a:rPr lang="en-US" sz="2300" b="0" dirty="0"/>
              <a:t>- Software development and user-centric design</a:t>
            </a:r>
            <a:br>
              <a:rPr lang="en-US" sz="2300" b="0" dirty="0"/>
            </a:br>
            <a:br>
              <a:rPr lang="et-EE" sz="2300" b="0" dirty="0"/>
            </a:br>
            <a:r>
              <a:rPr lang="en-US" sz="2400" dirty="0"/>
              <a:t>We know what works—and what needs to change</a:t>
            </a:r>
          </a:p>
        </p:txBody>
      </p:sp>
      <p:sp>
        <p:nvSpPr>
          <p:cNvPr id="3" name="TextBox 2">
            <a:extLst>
              <a:ext uri="{FF2B5EF4-FFF2-40B4-BE49-F238E27FC236}">
                <a16:creationId xmlns:a16="http://schemas.microsoft.com/office/drawing/2014/main" id="{5E54D47B-EEDB-4BCD-8376-9E442C25B4FF}"/>
              </a:ext>
            </a:extLst>
          </p:cNvPr>
          <p:cNvSpPr txBox="1"/>
          <p:nvPr/>
        </p:nvSpPr>
        <p:spPr>
          <a:xfrm>
            <a:off x="741545" y="5865333"/>
            <a:ext cx="10482100" cy="338554"/>
          </a:xfrm>
          <a:prstGeom prst="rect">
            <a:avLst/>
          </a:prstGeom>
          <a:noFill/>
        </p:spPr>
        <p:txBody>
          <a:bodyPr wrap="none" lIns="91440" tIns="45720" rIns="91440" bIns="45720" rtlCol="0" anchor="t">
            <a:spAutoFit/>
          </a:bodyPr>
          <a:lstStyle/>
          <a:p>
            <a:r>
              <a:rPr lang="et-EE" sz="1600" dirty="0"/>
              <a:t>Kerli </a:t>
            </a:r>
            <a:r>
              <a:rPr lang="et-EE" sz="1600" dirty="0" err="1"/>
              <a:t>Elbrecht</a:t>
            </a:r>
            <a:r>
              <a:rPr lang="et-EE" sz="1600" dirty="0"/>
              <a:t>, Kristina </a:t>
            </a:r>
            <a:r>
              <a:rPr lang="et-EE" sz="1600" dirty="0" err="1"/>
              <a:t>Vain</a:t>
            </a:r>
            <a:r>
              <a:rPr lang="et-EE" sz="1600" dirty="0"/>
              <a:t>, David </a:t>
            </a:r>
            <a:r>
              <a:rPr lang="et-EE" sz="1600" dirty="0" err="1"/>
              <a:t>Schryer</a:t>
            </a:r>
            <a:r>
              <a:rPr lang="et-EE" sz="1600" dirty="0"/>
              <a:t>, </a:t>
            </a:r>
            <a:r>
              <a:rPr lang="et-EE" sz="1600" dirty="0" err="1"/>
              <a:t>Jako</a:t>
            </a:r>
            <a:r>
              <a:rPr lang="et-EE" sz="1600" dirty="0"/>
              <a:t> Jaagu, Hillar </a:t>
            </a:r>
            <a:r>
              <a:rPr lang="et-EE" sz="1600" dirty="0" err="1"/>
              <a:t>Kalam</a:t>
            </a:r>
            <a:r>
              <a:rPr lang="et-EE" sz="1600" dirty="0"/>
              <a:t>, Peeter </a:t>
            </a:r>
            <a:r>
              <a:rPr lang="et-EE" sz="1600" dirty="0" err="1"/>
              <a:t>Einbaum</a:t>
            </a:r>
            <a:r>
              <a:rPr lang="et-EE" sz="1600" dirty="0"/>
              <a:t>, Siim Valmar </a:t>
            </a:r>
            <a:r>
              <a:rPr lang="et-EE" sz="1600" dirty="0" err="1"/>
              <a:t>Kiisler</a:t>
            </a:r>
            <a:r>
              <a:rPr lang="et-EE" sz="1600" dirty="0"/>
              <a:t>, Henri Pook </a:t>
            </a:r>
            <a:endParaRPr lang="en-GB" sz="1600" dirty="0"/>
          </a:p>
        </p:txBody>
      </p:sp>
      <p:sp>
        <p:nvSpPr>
          <p:cNvPr id="4" name="TextBox 3">
            <a:extLst>
              <a:ext uri="{FF2B5EF4-FFF2-40B4-BE49-F238E27FC236}">
                <a16:creationId xmlns:a16="http://schemas.microsoft.com/office/drawing/2014/main" id="{52851654-E4F5-48F9-509F-1F5AB7B3524D}"/>
              </a:ext>
            </a:extLst>
          </p:cNvPr>
          <p:cNvSpPr txBox="1"/>
          <p:nvPr/>
        </p:nvSpPr>
        <p:spPr>
          <a:xfrm>
            <a:off x="6381749" y="6127749"/>
            <a:ext cx="5408083" cy="26458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p>
        </p:txBody>
      </p:sp>
    </p:spTree>
    <p:extLst>
      <p:ext uri="{BB962C8B-B14F-4D97-AF65-F5344CB8AC3E}">
        <p14:creationId xmlns:p14="http://schemas.microsoft.com/office/powerpoint/2010/main" val="5467503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6" name="Picture 5">
            <a:extLst>
              <a:ext uri="{FF2B5EF4-FFF2-40B4-BE49-F238E27FC236}">
                <a16:creationId xmlns:a16="http://schemas.microsoft.com/office/drawing/2014/main" id="{340A1057-6F1E-C9B1-0A65-455EA8DEB4C4}"/>
              </a:ext>
            </a:extLst>
          </p:cNvPr>
          <p:cNvPicPr>
            <a:picLocks noChangeAspect="1"/>
          </p:cNvPicPr>
          <p:nvPr/>
        </p:nvPicPr>
        <p:blipFill>
          <a:blip r:embed="rId3"/>
          <a:srcRect l="-5155" t="-938" r="5155" b="938"/>
          <a:stretch/>
        </p:blipFill>
        <p:spPr>
          <a:xfrm>
            <a:off x="5388003" y="0"/>
            <a:ext cx="3562353" cy="4895855"/>
          </a:xfrm>
          <a:prstGeom prst="rect">
            <a:avLst/>
          </a:prstGeom>
          <a:ln>
            <a:noFill/>
          </a:ln>
          <a:effectLst>
            <a:softEdge rad="112500"/>
          </a:effectLst>
        </p:spPr>
      </p:pic>
      <p:sp>
        <p:nvSpPr>
          <p:cNvPr id="2" name="Title 1">
            <a:extLst>
              <a:ext uri="{FF2B5EF4-FFF2-40B4-BE49-F238E27FC236}">
                <a16:creationId xmlns:a16="http://schemas.microsoft.com/office/drawing/2014/main" id="{230066EE-D94D-879B-C2CF-8C0751C847CC}"/>
              </a:ext>
            </a:extLst>
          </p:cNvPr>
          <p:cNvSpPr>
            <a:spLocks noGrp="1"/>
          </p:cNvSpPr>
          <p:nvPr>
            <p:ph type="ctrTitle"/>
          </p:nvPr>
        </p:nvSpPr>
        <p:spPr>
          <a:xfrm>
            <a:off x="339634" y="526080"/>
            <a:ext cx="5048369" cy="4669654"/>
          </a:xfrm>
        </p:spPr>
        <p:txBody>
          <a:bodyPr anchor="b">
            <a:normAutofit fontScale="90000"/>
          </a:bodyPr>
          <a:lstStyle/>
          <a:p>
            <a:r>
              <a:rPr lang="en-US" sz="3200" dirty="0"/>
              <a:t>Where We Are Today?</a:t>
            </a:r>
            <a:br>
              <a:rPr lang="en-US" sz="3200" dirty="0"/>
            </a:br>
            <a:br>
              <a:rPr lang="en-US" sz="3200" dirty="0"/>
            </a:br>
            <a:r>
              <a:rPr lang="en-US" sz="2700" b="0" dirty="0"/>
              <a:t>✅ Functional Prototype – live in test environments</a:t>
            </a:r>
            <a:br>
              <a:rPr lang="en-US" sz="2700" b="0" dirty="0"/>
            </a:br>
            <a:r>
              <a:rPr lang="en-US" sz="2700" b="0" dirty="0"/>
              <a:t>✅ Mobile App Prototype – centralized vote access</a:t>
            </a:r>
            <a:br>
              <a:rPr lang="en-US" sz="3200" b="0" dirty="0"/>
            </a:br>
            <a:r>
              <a:rPr lang="en-US" sz="2700" b="0" dirty="0"/>
              <a:t>✅ Early Client Engagements – insights from target users</a:t>
            </a:r>
            <a:br>
              <a:rPr lang="en-US" sz="2700" b="0" dirty="0"/>
            </a:br>
            <a:r>
              <a:rPr lang="en-US" sz="2700" b="0" dirty="0"/>
              <a:t>🛠 </a:t>
            </a:r>
            <a:r>
              <a:rPr lang="en-US" sz="2700" b="0" dirty="0" err="1"/>
              <a:t>Finetuning</a:t>
            </a:r>
            <a:r>
              <a:rPr lang="en-US" sz="2700" b="0" dirty="0"/>
              <a:t> with first partners</a:t>
            </a:r>
            <a:br>
              <a:rPr lang="en-US" sz="2700" b="0" dirty="0"/>
            </a:br>
            <a:r>
              <a:rPr lang="en-US" sz="2700" b="0" dirty="0"/>
              <a:t>💸 Preparing to go live – early adopters and strategic support welcome.</a:t>
            </a:r>
            <a:endParaRPr lang="en-GB" sz="3100" b="0" dirty="0"/>
          </a:p>
        </p:txBody>
      </p:sp>
      <p:sp>
        <p:nvSpPr>
          <p:cNvPr id="9" name="Freeform: Shape 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6208776"/>
            <a:ext cx="7269480"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a:extLst>
              <a:ext uri="{FF2B5EF4-FFF2-40B4-BE49-F238E27FC236}">
                <a16:creationId xmlns:a16="http://schemas.microsoft.com/office/drawing/2014/main" id="{90C14BA4-CAB7-4A14-2AE8-6CF08E3FB251}"/>
              </a:ext>
            </a:extLst>
          </p:cNvPr>
          <p:cNvPicPr>
            <a:picLocks noChangeAspect="1"/>
          </p:cNvPicPr>
          <p:nvPr/>
        </p:nvPicPr>
        <p:blipFill>
          <a:blip r:embed="rId4"/>
          <a:stretch>
            <a:fillRect/>
          </a:stretch>
        </p:blipFill>
        <p:spPr>
          <a:xfrm>
            <a:off x="8950353" y="0"/>
            <a:ext cx="3241647" cy="6858000"/>
          </a:xfrm>
          <a:prstGeom prst="rect">
            <a:avLst/>
          </a:prstGeom>
          <a:ln>
            <a:noFill/>
          </a:ln>
          <a:effectLst>
            <a:softEdge rad="112500"/>
          </a:effectLst>
        </p:spPr>
      </p:pic>
      <p:sp>
        <p:nvSpPr>
          <p:cNvPr id="10" name="TextBox 9">
            <a:extLst>
              <a:ext uri="{FF2B5EF4-FFF2-40B4-BE49-F238E27FC236}">
                <a16:creationId xmlns:a16="http://schemas.microsoft.com/office/drawing/2014/main" id="{563F79D0-5867-3A85-6DB3-4AEBD125DAAA}"/>
              </a:ext>
            </a:extLst>
          </p:cNvPr>
          <p:cNvSpPr txBox="1"/>
          <p:nvPr/>
        </p:nvSpPr>
        <p:spPr>
          <a:xfrm>
            <a:off x="253693" y="5615600"/>
            <a:ext cx="8696660" cy="523220"/>
          </a:xfrm>
          <a:prstGeom prst="rect">
            <a:avLst/>
          </a:prstGeom>
          <a:noFill/>
        </p:spPr>
        <p:txBody>
          <a:bodyPr wrap="square" rtlCol="0">
            <a:spAutoFit/>
          </a:bodyPr>
          <a:lstStyle/>
          <a:p>
            <a:r>
              <a:rPr lang="en-US" sz="2800" dirty="0"/>
              <a:t>(Initial investment goal: €300K)</a:t>
            </a:r>
          </a:p>
        </p:txBody>
      </p:sp>
    </p:spTree>
    <p:extLst>
      <p:ext uri="{BB962C8B-B14F-4D97-AF65-F5344CB8AC3E}">
        <p14:creationId xmlns:p14="http://schemas.microsoft.com/office/powerpoint/2010/main" val="1793763999"/>
      </p:ext>
    </p:extLst>
  </p:cSld>
  <p:clrMapOvr>
    <a:overrideClrMapping bg1="dk1" tx1="lt1" bg2="dk2" tx2="lt2" accent1="accent1" accent2="accent2" accent3="accent3" accent4="accent4" accent5="accent5" accent6="accent6" hlink="hlink" folHlink="folHlink"/>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ED713-D69F-7A80-63A6-A847200A8990}"/>
              </a:ext>
            </a:extLst>
          </p:cNvPr>
          <p:cNvSpPr>
            <a:spLocks noGrp="1"/>
          </p:cNvSpPr>
          <p:nvPr>
            <p:ph type="title"/>
          </p:nvPr>
        </p:nvSpPr>
        <p:spPr>
          <a:xfrm>
            <a:off x="378823" y="782465"/>
            <a:ext cx="6495313" cy="5513832"/>
          </a:xfrm>
        </p:spPr>
        <p:txBody>
          <a:bodyPr>
            <a:noAutofit/>
          </a:bodyPr>
          <a:lstStyle/>
          <a:p>
            <a:r>
              <a:rPr lang="en-US" sz="2800" dirty="0"/>
              <a:t>Let’s Make Voting Work for Everyone </a:t>
            </a:r>
            <a:br>
              <a:rPr lang="en-US" sz="2800" dirty="0"/>
            </a:br>
            <a:br>
              <a:rPr lang="en-US" sz="2800" dirty="0"/>
            </a:br>
            <a:r>
              <a:rPr lang="en-US" sz="2800" b="0" dirty="0"/>
              <a:t>Looking for partners to make secure, simple, scalable voting a reality.</a:t>
            </a:r>
            <a:br>
              <a:rPr lang="en-US" sz="2800" b="0" dirty="0"/>
            </a:br>
            <a:br>
              <a:rPr lang="en-US" sz="2800" b="0" dirty="0"/>
            </a:br>
            <a:r>
              <a:rPr lang="en-US" sz="2800" b="0" dirty="0"/>
              <a:t>If you run elections, boards, or research—don’t reinvent the wheel.</a:t>
            </a:r>
            <a:br>
              <a:rPr lang="en-US" sz="2800" b="0" dirty="0"/>
            </a:br>
            <a:r>
              <a:rPr lang="en-US" sz="2800" b="0" dirty="0"/>
              <a:t>We already built it.</a:t>
            </a:r>
            <a:br>
              <a:rPr lang="en-US" sz="2800" dirty="0"/>
            </a:br>
            <a:br>
              <a:rPr lang="en-US" sz="2800" dirty="0"/>
            </a:br>
            <a:r>
              <a:rPr lang="en-US" sz="2800" dirty="0"/>
              <a:t>📩 info@elektit.com</a:t>
            </a:r>
            <a:br>
              <a:rPr lang="en-US" sz="2800" dirty="0"/>
            </a:br>
            <a:r>
              <a:rPr lang="en-US" sz="2800" dirty="0"/>
              <a:t>🌐 www.elektit.com</a:t>
            </a:r>
          </a:p>
        </p:txBody>
      </p:sp>
      <p:grpSp>
        <p:nvGrpSpPr>
          <p:cNvPr id="3" name="Group 2"/>
          <p:cNvGrpSpPr/>
          <p:nvPr/>
        </p:nvGrpSpPr>
        <p:grpSpPr>
          <a:xfrm>
            <a:off x="7126090" y="280528"/>
            <a:ext cx="4753333" cy="6180836"/>
            <a:chOff x="6577444" y="594037"/>
            <a:chExt cx="4753333" cy="6180836"/>
          </a:xfrm>
        </p:grpSpPr>
        <p:pic>
          <p:nvPicPr>
            <p:cNvPr id="5" name="Picture 4" descr="A qr code on a black background&#10;&#10;AI-generated content may be incorrect.">
              <a:extLst>
                <a:ext uri="{FF2B5EF4-FFF2-40B4-BE49-F238E27FC236}">
                  <a16:creationId xmlns:a16="http://schemas.microsoft.com/office/drawing/2014/main" id="{AD9CEAFE-A14F-FB55-EBF9-F54848C7662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577444" y="594037"/>
              <a:ext cx="4753333" cy="6180836"/>
            </a:xfrm>
            <a:prstGeom prst="rect">
              <a:avLst/>
            </a:prstGeom>
          </p:spPr>
        </p:pic>
        <p:sp>
          <p:nvSpPr>
            <p:cNvPr id="6" name="TextBox 5">
              <a:extLst>
                <a:ext uri="{FF2B5EF4-FFF2-40B4-BE49-F238E27FC236}">
                  <a16:creationId xmlns:a16="http://schemas.microsoft.com/office/drawing/2014/main" id="{6B3796F6-5941-7031-6FB5-A9C4851E11CE}"/>
                </a:ext>
              </a:extLst>
            </p:cNvPr>
            <p:cNvSpPr txBox="1"/>
            <p:nvPr/>
          </p:nvSpPr>
          <p:spPr>
            <a:xfrm>
              <a:off x="7855527" y="6390409"/>
              <a:ext cx="3106882" cy="307777"/>
            </a:xfrm>
            <a:prstGeom prst="rect">
              <a:avLst/>
            </a:prstGeom>
            <a:noFill/>
          </p:spPr>
          <p:txBody>
            <a:bodyPr wrap="square" rtlCol="0">
              <a:spAutoFit/>
            </a:bodyPr>
            <a:lstStyle/>
            <a:p>
              <a:r>
                <a:rPr lang="et-EE" sz="1400" dirty="0" err="1"/>
                <a:t>Not</a:t>
              </a:r>
              <a:r>
                <a:rPr lang="et-EE" sz="1400" dirty="0"/>
                <a:t> </a:t>
              </a:r>
              <a:r>
                <a:rPr lang="et-EE" sz="1400" dirty="0" err="1"/>
                <a:t>for</a:t>
              </a:r>
              <a:r>
                <a:rPr lang="et-EE" sz="1400" dirty="0"/>
                <a:t> espresso </a:t>
              </a:r>
              <a:r>
                <a:rPr lang="et-EE" sz="1400" dirty="0" err="1"/>
                <a:t>macchiato</a:t>
              </a:r>
              <a:endParaRPr lang="en-GB" sz="1400" dirty="0"/>
            </a:p>
          </p:txBody>
        </p:sp>
      </p:grpSp>
    </p:spTree>
    <p:extLst>
      <p:ext uri="{BB962C8B-B14F-4D97-AF65-F5344CB8AC3E}">
        <p14:creationId xmlns:p14="http://schemas.microsoft.com/office/powerpoint/2010/main" val="2648317186"/>
      </p:ext>
    </p:extLst>
  </p:cSld>
  <p:clrMapOvr>
    <a:masterClrMapping/>
  </p:clrMapOvr>
</p:sld>
</file>

<file path=ppt/theme/theme1.xml><?xml version="1.0" encoding="utf-8"?>
<a:theme xmlns:a="http://schemas.openxmlformats.org/drawingml/2006/main" name="GestaltVTI">
  <a:themeElements>
    <a:clrScheme name="Custom 86">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112</TotalTime>
  <Words>862</Words>
  <Application>Microsoft Office PowerPoint</Application>
  <PresentationFormat>Widescreen</PresentationFormat>
  <Paragraphs>53</Paragraphs>
  <Slides>10</Slides>
  <Notes>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Arial</vt:lpstr>
      <vt:lpstr>Bierstadt</vt:lpstr>
      <vt:lpstr>GestaltVTI</vt:lpstr>
      <vt:lpstr>My e-vote: the simple, secure and scalable way to vote online  From Estonia to the world</vt:lpstr>
      <vt:lpstr>Problem Most online voting today is either too expensive, too insecure, or too complicated.  Even in digital societies like Estonia, organizations struggle with:  - Lack of trust in how votes are handled or counted - Legal risks (e.g., GDPR compliance) - Time and cost of secure infrastructure - Global participation limitations</vt:lpstr>
      <vt:lpstr>Our Solution – e-vote  A modular e-voting system that works like a secure online payment. Embed into your website and run legally valid, trusted votes</vt:lpstr>
      <vt:lpstr>e-Vote as a secure solution can be accepted by Estonia’s official registrys (as  Business Register): - Board/shareholder decisions fully online - No need for physical presence - Ideal for remote or global teams  ⚖ Digital votes with legal force—no need to chase signatories.</vt:lpstr>
      <vt:lpstr>e-Vote is for organizations needing legal, secure, and effortless voting.  Ideal for: - Companies: shareholder or board decisions - NGOs: internal elections or referendums - Municipalities: community engagement - Academic/professional bodies - Customer-facing businesses: digital engagement, customer games, surveys  ✅ Just embed a button – no infrastructure needed.</vt:lpstr>
      <vt:lpstr>Market potential</vt:lpstr>
      <vt:lpstr>  Our roots: A Legacy of Trust Spin-off from VOLIS, Estonia’s first local-level e-voting system.  Multidisciplinary team with deep experience in: - Digital governance, secure communications - Public sector leadership - Software development and user-centric design  We know what works—and what needs to change</vt:lpstr>
      <vt:lpstr>Where We Are Today?  ✅ Functional Prototype – live in test environments ✅ Mobile App Prototype – centralized vote access ✅ Early Client Engagements – insights from target users 🛠 Finetuning with first partners 💸 Preparing to go live – early adopters and strategic support welcome.</vt:lpstr>
      <vt:lpstr>Let’s Make Voting Work for Everyone   Looking for partners to make secure, simple, scalable voting a reality.  If you run elections, boards, or research—don’t reinvent the wheel. We already built it.  📩 info@elektit.com 🌐 www.elektit.com</vt:lpstr>
      <vt:lpstr>e-Vote works for the people who vote:  - Vote from anywhere – phone or laptop - Security equal to online banking - Track all past votes in one app  Familiar. Simple. Trusted.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e-vote: the simple, secure and scalable way to vote online</dc:title>
  <dc:creator>Henri Pook</dc:creator>
  <cp:lastModifiedBy>Henri Pook</cp:lastModifiedBy>
  <cp:revision>64</cp:revision>
  <dcterms:created xsi:type="dcterms:W3CDTF">2025-03-08T18:23:34Z</dcterms:created>
  <dcterms:modified xsi:type="dcterms:W3CDTF">2025-04-08T08:04:21Z</dcterms:modified>
</cp:coreProperties>
</file>